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58" r:id="rId4"/>
    <p:sldId id="307" r:id="rId5"/>
    <p:sldId id="330" r:id="rId6"/>
    <p:sldId id="328" r:id="rId7"/>
    <p:sldId id="308" r:id="rId8"/>
    <p:sldId id="309" r:id="rId9"/>
    <p:sldId id="316" r:id="rId10"/>
    <p:sldId id="263" r:id="rId11"/>
    <p:sldId id="332" r:id="rId12"/>
    <p:sldId id="333" r:id="rId13"/>
    <p:sldId id="329" r:id="rId14"/>
    <p:sldId id="331" r:id="rId15"/>
    <p:sldId id="327" r:id="rId16"/>
    <p:sldId id="326" r:id="rId17"/>
    <p:sldId id="262" r:id="rId18"/>
    <p:sldId id="324"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8945"/>
    <a:srgbClr val="FBBD00"/>
    <a:srgbClr val="244276"/>
    <a:srgbClr val="A3A3A3"/>
    <a:srgbClr val="FFBF00"/>
    <a:srgbClr val="EB7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8276" y="1"/>
            <a:ext cx="3043238" cy="466725"/>
          </a:xfrm>
          <a:prstGeom prst="rect">
            <a:avLst/>
          </a:prstGeom>
        </p:spPr>
        <p:txBody>
          <a:bodyPr vert="horz" lIns="91431" tIns="45715" rIns="91431" bIns="45715" rtlCol="0"/>
          <a:lstStyle>
            <a:lvl1pPr algn="r">
              <a:defRPr sz="1200"/>
            </a:lvl1pPr>
          </a:lstStyle>
          <a:p>
            <a:fld id="{0E51E8DE-A5FD-4705-A88E-F3302D2E4006}" type="datetimeFigureOut">
              <a:rPr lang="en-US" smtClean="0"/>
              <a:t>3/24/2025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8276" y="8842375"/>
            <a:ext cx="3043238" cy="466725"/>
          </a:xfrm>
          <a:prstGeom prst="rect">
            <a:avLst/>
          </a:prstGeom>
        </p:spPr>
        <p:txBody>
          <a:bodyPr vert="horz" lIns="91431" tIns="45715" rIns="91431" bIns="45715" rtlCol="0" anchor="b"/>
          <a:lstStyle>
            <a:lvl1pPr algn="r">
              <a:defRPr sz="1200"/>
            </a:lvl1pPr>
          </a:lstStyle>
          <a:p>
            <a:fld id="{0520364B-0D34-4D78-B1FA-39EB8205ECD1}" type="slidenum">
              <a:rPr lang="en-US" smtClean="0"/>
              <a:t>‹#›</a:t>
            </a:fld>
            <a:endParaRPr lang="en-US"/>
          </a:p>
        </p:txBody>
      </p:sp>
    </p:spTree>
    <p:extLst>
      <p:ext uri="{BB962C8B-B14F-4D97-AF65-F5344CB8AC3E}">
        <p14:creationId xmlns:p14="http://schemas.microsoft.com/office/powerpoint/2010/main" val="56180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0D5ED8-C53C-4066-AAB4-BFDEB9FCC655}"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166043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12AD3-3193-40FC-B35A-EEC89F3AFBC3}"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141687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6E055-EAEF-4A14-9C22-73FA8BEBB0D0}"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321933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42E9C-7899-4963-B80E-209E7E72C613}"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385849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76C3C9-1721-4B50-9E6B-E960C65FCFED}" type="datetime1">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391840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767B7-D0A1-476B-9F29-ECEAC687B815}"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352127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07778B-D8B0-4B13-B6D2-F4FEA44A2C49}" type="datetime1">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19085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DDF660-0414-461B-9112-27F5D080CED2}" type="datetime1">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378964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8818-5B19-411B-8637-763B37E5530B}" type="datetime1">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177473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5CA135-01C7-45A2-80BE-450957BF9078}"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22101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7EE9F1-C7D2-4B2F-9F7C-3E61C39EB417}" type="datetime1">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3A203-932D-49B3-A458-140E85AA3C04}" type="slidenum">
              <a:rPr lang="en-US" smtClean="0"/>
              <a:t>‹#›</a:t>
            </a:fld>
            <a:endParaRPr lang="en-US"/>
          </a:p>
        </p:txBody>
      </p:sp>
    </p:spTree>
    <p:extLst>
      <p:ext uri="{BB962C8B-B14F-4D97-AF65-F5344CB8AC3E}">
        <p14:creationId xmlns:p14="http://schemas.microsoft.com/office/powerpoint/2010/main" val="211217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94804-623B-4141-9DEC-B93F90F9E74E}" type="datetime1">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3A203-932D-49B3-A458-140E85AA3C04}" type="slidenum">
              <a:rPr lang="en-US" smtClean="0"/>
              <a:t>‹#›</a:t>
            </a:fld>
            <a:endParaRPr lang="en-US"/>
          </a:p>
        </p:txBody>
      </p:sp>
    </p:spTree>
    <p:extLst>
      <p:ext uri="{BB962C8B-B14F-4D97-AF65-F5344CB8AC3E}">
        <p14:creationId xmlns:p14="http://schemas.microsoft.com/office/powerpoint/2010/main" val="990175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est trails and hikes in Cornwall-on-Hudson | AllTrail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66109" y="1132642"/>
            <a:ext cx="8059782" cy="4278094"/>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Cornwall Central School District</a:t>
            </a:r>
          </a:p>
          <a:p>
            <a:pPr algn="ctr"/>
            <a:endParaRPr lang="en-US" sz="4400" b="1" dirty="0">
              <a:latin typeface="Times New Roman" panose="02020603050405020304" pitchFamily="18" charset="0"/>
              <a:cs typeface="Times New Roman" panose="02020603050405020304" pitchFamily="18" charset="0"/>
            </a:endParaRPr>
          </a:p>
          <a:p>
            <a:pPr algn="ctr"/>
            <a:r>
              <a:rPr lang="en-US" sz="4400" b="1" dirty="0">
                <a:latin typeface="Times New Roman" panose="02020603050405020304" pitchFamily="18" charset="0"/>
                <a:cs typeface="Times New Roman" panose="02020603050405020304" pitchFamily="18" charset="0"/>
              </a:rPr>
              <a:t>2025 – 2026 Proposed Budget</a:t>
            </a:r>
          </a:p>
          <a:p>
            <a:pPr algn="ctr"/>
            <a:endParaRPr lang="en-US" sz="4400" b="1" dirty="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March 24, </a:t>
            </a:r>
            <a:r>
              <a:rPr lang="en-US" sz="3600" b="1" dirty="0">
                <a:latin typeface="Times New Roman" panose="02020603050405020304" pitchFamily="18" charset="0"/>
                <a:cs typeface="Times New Roman" panose="02020603050405020304" pitchFamily="18" charset="0"/>
              </a:rPr>
              <a:t>2025</a:t>
            </a:r>
          </a:p>
          <a:p>
            <a:pPr algn="ctr"/>
            <a:endParaRPr lang="en-US" sz="3600" b="1" dirty="0">
              <a:latin typeface="Times New Roman" panose="02020603050405020304" pitchFamily="18" charset="0"/>
              <a:cs typeface="Times New Roman" panose="02020603050405020304" pitchFamily="18" charset="0"/>
            </a:endParaRPr>
          </a:p>
          <a:p>
            <a:pPr algn="ctr"/>
            <a:r>
              <a:rPr lang="en-US" sz="2400" b="1" i="1" dirty="0">
                <a:latin typeface="Times New Roman" panose="02020603050405020304" pitchFamily="18" charset="0"/>
                <a:cs typeface="Times New Roman" panose="02020603050405020304" pitchFamily="18" charset="0"/>
              </a:rPr>
              <a:t>"Striving for Excellence Every Day”</a:t>
            </a:r>
          </a:p>
        </p:txBody>
      </p:sp>
      <p:sp>
        <p:nvSpPr>
          <p:cNvPr id="13" name="TextBox 12"/>
          <p:cNvSpPr txBox="1"/>
          <p:nvPr/>
        </p:nvSpPr>
        <p:spPr>
          <a:xfrm>
            <a:off x="0" y="6488668"/>
            <a:ext cx="12192000" cy="369332"/>
          </a:xfrm>
          <a:prstGeom prst="rect">
            <a:avLst/>
          </a:prstGeom>
          <a:solidFill>
            <a:schemeClr val="bg1"/>
          </a:solidFill>
        </p:spPr>
        <p:txBody>
          <a:bodyPr wrap="square" rtlCol="0">
            <a:spAutoFit/>
          </a:bodyPr>
          <a:lstStyle/>
          <a:p>
            <a:r>
              <a:rPr lang="en-US" dirty="0"/>
              <a:t>	</a:t>
            </a:r>
            <a:r>
              <a:rPr lang="en-US" sz="1100" b="1" dirty="0">
                <a:solidFill>
                  <a:srgbClr val="0F8945"/>
                </a:solidFill>
              </a:rPr>
              <a:t>Cornwall Central High School           Cornwall Central Middle School           Cornwall-on-Hudson Elementary School              Cornwall Elementary School            Willow Avenue Elementary School </a:t>
            </a:r>
          </a:p>
        </p:txBody>
      </p:sp>
      <p:cxnSp>
        <p:nvCxnSpPr>
          <p:cNvPr id="14" name="Straight Connector 13"/>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683" t="25524" r="5555" b="25523"/>
          <a:stretch/>
        </p:blipFill>
        <p:spPr>
          <a:xfrm>
            <a:off x="0" y="6488668"/>
            <a:ext cx="849086" cy="369332"/>
          </a:xfrm>
          <a:prstGeom prst="rect">
            <a:avLst/>
          </a:prstGeom>
        </p:spPr>
      </p:pic>
      <p:sp>
        <p:nvSpPr>
          <p:cNvPr id="2" name="Slide Number Placeholder 1"/>
          <p:cNvSpPr>
            <a:spLocks noGrp="1"/>
          </p:cNvSpPr>
          <p:nvPr>
            <p:ph type="sldNum" sz="quarter" idx="12"/>
          </p:nvPr>
        </p:nvSpPr>
        <p:spPr>
          <a:xfrm>
            <a:off x="11960629" y="6492875"/>
            <a:ext cx="231371" cy="365125"/>
          </a:xfrm>
        </p:spPr>
        <p:txBody>
          <a:bodyPr/>
          <a:lstStyle/>
          <a:p>
            <a:fld id="{BC83A203-932D-49B3-A458-140E85AA3C04}"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1538756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2025-26 </a:t>
            </a:r>
            <a:r>
              <a:rPr lang="en-US" sz="4000" dirty="0" smtClean="0">
                <a:cs typeface="Times New Roman" panose="02020603050405020304" pitchFamily="18" charset="0"/>
              </a:rPr>
              <a:t>Budget Goals Recap</a:t>
            </a:r>
            <a:endParaRPr lang="en-US" sz="4000" dirty="0">
              <a:cs typeface="Times New Roman" panose="02020603050405020304" pitchFamily="18" charset="0"/>
            </a:endParaRP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640616" y="1267223"/>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16" name="Rectangle 15"/>
          <p:cNvSpPr/>
          <p:nvPr/>
        </p:nvSpPr>
        <p:spPr>
          <a:xfrm>
            <a:off x="543431" y="1190279"/>
            <a:ext cx="11102700" cy="4801314"/>
          </a:xfrm>
          <a:prstGeom prst="rect">
            <a:avLst/>
          </a:prstGeom>
        </p:spPr>
        <p:txBody>
          <a:bodyPr wrap="square">
            <a:spAutoFit/>
          </a:bodyPr>
          <a:lstStyle/>
          <a:p>
            <a:r>
              <a:rPr lang="en-US" sz="2400" dirty="0"/>
              <a:t>2025-26 Budget Goals:</a:t>
            </a:r>
          </a:p>
          <a:p>
            <a:r>
              <a:rPr lang="en-US" sz="2000" dirty="0" smtClean="0">
                <a:cs typeface="Arial" panose="020B0604020202020204" pitchFamily="34" charset="0"/>
              </a:rPr>
              <a:t>	Lowest </a:t>
            </a:r>
            <a:r>
              <a:rPr lang="en-US" sz="2000" dirty="0">
                <a:cs typeface="Arial" panose="020B0604020202020204" pitchFamily="34" charset="0"/>
              </a:rPr>
              <a:t>possible tax levy increase, but above all -- stay within the Property Tax Cap</a:t>
            </a:r>
            <a:r>
              <a:rPr lang="en-US" sz="2000" dirty="0" smtClean="0">
                <a:cs typeface="Arial" panose="020B0604020202020204" pitchFamily="34" charset="0"/>
              </a:rPr>
              <a:t>.</a:t>
            </a:r>
          </a:p>
          <a:p>
            <a:r>
              <a:rPr lang="en-US" sz="2000" dirty="0">
                <a:cs typeface="Arial" panose="020B0604020202020204" pitchFamily="34" charset="0"/>
              </a:rPr>
              <a:t>	</a:t>
            </a:r>
            <a:r>
              <a:rPr lang="en-US" sz="2000" dirty="0" smtClean="0">
                <a:cs typeface="Arial" panose="020B0604020202020204" pitchFamily="34" charset="0"/>
              </a:rPr>
              <a:t>	2.5% Property Tax Levy. </a:t>
            </a:r>
            <a:endParaRPr lang="en-US" sz="2000" dirty="0">
              <a:cs typeface="Arial" panose="020B0604020202020204" pitchFamily="34" charset="0"/>
            </a:endParaRPr>
          </a:p>
          <a:p>
            <a:r>
              <a:rPr lang="en-US" sz="2000" dirty="0" smtClean="0">
                <a:cs typeface="Arial" panose="020B0604020202020204" pitchFamily="34" charset="0"/>
              </a:rPr>
              <a:t>	Maintain </a:t>
            </a:r>
            <a:r>
              <a:rPr lang="en-US" sz="2000" dirty="0">
                <a:cs typeface="Arial" panose="020B0604020202020204" pitchFamily="34" charset="0"/>
              </a:rPr>
              <a:t>current programs</a:t>
            </a:r>
            <a:r>
              <a:rPr lang="en-US" sz="2000" dirty="0" smtClean="0">
                <a:cs typeface="Arial" panose="020B0604020202020204" pitchFamily="34" charset="0"/>
              </a:rPr>
              <a:t>.</a:t>
            </a:r>
          </a:p>
          <a:p>
            <a:r>
              <a:rPr lang="en-US" sz="2000" dirty="0">
                <a:cs typeface="Arial" panose="020B0604020202020204" pitchFamily="34" charset="0"/>
              </a:rPr>
              <a:t>	</a:t>
            </a:r>
            <a:r>
              <a:rPr lang="en-US" sz="2000" dirty="0" smtClean="0">
                <a:cs typeface="Arial" panose="020B0604020202020204" pitchFamily="34" charset="0"/>
              </a:rPr>
              <a:t>	No programs or staff were eliminated.</a:t>
            </a:r>
            <a:endParaRPr lang="en-US" sz="2000" dirty="0">
              <a:cs typeface="Arial" panose="020B0604020202020204" pitchFamily="34" charset="0"/>
            </a:endParaRPr>
          </a:p>
          <a:p>
            <a:r>
              <a:rPr lang="en-US" sz="2000" dirty="0" smtClean="0">
                <a:cs typeface="Arial" panose="020B0604020202020204" pitchFamily="34" charset="0"/>
              </a:rPr>
              <a:t>	Continue </a:t>
            </a:r>
            <a:r>
              <a:rPr lang="en-US" sz="2000" dirty="0">
                <a:cs typeface="Arial" panose="020B0604020202020204" pitchFamily="34" charset="0"/>
              </a:rPr>
              <a:t>to support and grow instructional and operational programs</a:t>
            </a:r>
            <a:r>
              <a:rPr lang="en-US" sz="2000" dirty="0" smtClean="0">
                <a:cs typeface="Arial" panose="020B0604020202020204" pitchFamily="34" charset="0"/>
              </a:rPr>
              <a:t>.</a:t>
            </a:r>
          </a:p>
          <a:p>
            <a:r>
              <a:rPr lang="en-US" sz="2000" dirty="0">
                <a:cs typeface="Arial" panose="020B0604020202020204" pitchFamily="34" charset="0"/>
              </a:rPr>
              <a:t>	</a:t>
            </a:r>
            <a:r>
              <a:rPr lang="en-US" sz="2000" dirty="0" smtClean="0">
                <a:cs typeface="Arial" panose="020B0604020202020204" pitchFamily="34" charset="0"/>
              </a:rPr>
              <a:t>	Instructional and operational programs will continue to develop.</a:t>
            </a:r>
          </a:p>
          <a:p>
            <a:r>
              <a:rPr lang="en-US" sz="2000" dirty="0">
                <a:cs typeface="Arial" panose="020B0604020202020204" pitchFamily="34" charset="0"/>
              </a:rPr>
              <a:t>	</a:t>
            </a:r>
            <a:r>
              <a:rPr lang="en-US" sz="2000" dirty="0" smtClean="0">
                <a:cs typeface="Arial" panose="020B0604020202020204" pitchFamily="34" charset="0"/>
              </a:rPr>
              <a:t>	</a:t>
            </a:r>
            <a:endParaRPr lang="en-US" sz="2000" dirty="0">
              <a:cs typeface="Arial" panose="020B0604020202020204" pitchFamily="34" charset="0"/>
            </a:endParaRPr>
          </a:p>
          <a:p>
            <a:r>
              <a:rPr lang="en-US" sz="2400" dirty="0" smtClean="0"/>
              <a:t>2025-26 Additional Budget Accomplishments:</a:t>
            </a:r>
            <a:endParaRPr lang="en-US" sz="2400" dirty="0"/>
          </a:p>
          <a:p>
            <a:r>
              <a:rPr lang="en-US" dirty="0" smtClean="0">
                <a:cs typeface="Arial" panose="020B0604020202020204" pitchFamily="34" charset="0"/>
              </a:rPr>
              <a:t>	Reduce reliance on appropriated fund balance:</a:t>
            </a:r>
            <a:r>
              <a:rPr lang="en-US" dirty="0"/>
              <a:t>(More info to come.) </a:t>
            </a:r>
          </a:p>
          <a:p>
            <a:r>
              <a:rPr lang="en-US" dirty="0">
                <a:cs typeface="Arial" panose="020B0604020202020204" pitchFamily="34" charset="0"/>
              </a:rPr>
              <a:t>	</a:t>
            </a:r>
            <a:r>
              <a:rPr lang="en-US" dirty="0" smtClean="0">
                <a:cs typeface="Arial" panose="020B0604020202020204" pitchFamily="34" charset="0"/>
              </a:rPr>
              <a:t>2025-26 = $2,356,711</a:t>
            </a:r>
          </a:p>
          <a:p>
            <a:r>
              <a:rPr lang="en-US" dirty="0">
                <a:cs typeface="Arial" panose="020B0604020202020204" pitchFamily="34" charset="0"/>
              </a:rPr>
              <a:t>	</a:t>
            </a:r>
            <a:r>
              <a:rPr lang="en-US" dirty="0" smtClean="0">
                <a:cs typeface="Arial" panose="020B0604020202020204" pitchFamily="34" charset="0"/>
              </a:rPr>
              <a:t>2024-25 = $2,824,894</a:t>
            </a:r>
          </a:p>
          <a:p>
            <a:r>
              <a:rPr lang="en-US" dirty="0">
                <a:cs typeface="Arial" panose="020B0604020202020204" pitchFamily="34" charset="0"/>
              </a:rPr>
              <a:t>	</a:t>
            </a:r>
            <a:r>
              <a:rPr lang="en-US" dirty="0" smtClean="0">
                <a:cs typeface="Arial" panose="020B0604020202020204" pitchFamily="34" charset="0"/>
              </a:rPr>
              <a:t>2023-24 = $2,500,000</a:t>
            </a:r>
          </a:p>
          <a:p>
            <a:r>
              <a:rPr lang="en-US" dirty="0" smtClean="0">
                <a:cs typeface="Arial" panose="020B0604020202020204" pitchFamily="34" charset="0"/>
              </a:rPr>
              <a:t>	</a:t>
            </a:r>
            <a:endParaRPr lang="en-US" dirty="0">
              <a:cs typeface="Arial" panose="020B0604020202020204" pitchFamily="34" charset="0"/>
            </a:endParaRPr>
          </a:p>
          <a:p>
            <a:endParaRPr lang="en-US" sz="2800" dirty="0"/>
          </a:p>
        </p:txBody>
      </p:sp>
      <p:sp>
        <p:nvSpPr>
          <p:cNvPr id="5" name="Slide Number Placeholder 4"/>
          <p:cNvSpPr>
            <a:spLocks noGrp="1"/>
          </p:cNvSpPr>
          <p:nvPr>
            <p:ph type="sldNum" sz="quarter" idx="12"/>
          </p:nvPr>
        </p:nvSpPr>
        <p:spPr>
          <a:xfrm>
            <a:off x="11912138" y="6402813"/>
            <a:ext cx="354445" cy="365125"/>
          </a:xfrm>
        </p:spPr>
        <p:txBody>
          <a:bodyPr/>
          <a:lstStyle/>
          <a:p>
            <a:fld id="{BC83A203-932D-49B3-A458-140E85AA3C04}" type="slidenum">
              <a:rPr lang="en-US" smtClean="0">
                <a:solidFill>
                  <a:schemeClr val="bg1"/>
                </a:solidFill>
              </a:rPr>
              <a:t>10</a:t>
            </a:fld>
            <a:endParaRPr lang="en-US" dirty="0">
              <a:solidFill>
                <a:schemeClr val="bg1"/>
              </a:solidFill>
            </a:endParaRPr>
          </a:p>
        </p:txBody>
      </p:sp>
      <p:pic>
        <p:nvPicPr>
          <p:cNvPr id="3" name="Picture 2" descr="Tick Check Mark Icon sign symbol design 10152436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172" y="1662691"/>
            <a:ext cx="221897" cy="221897"/>
          </a:xfrm>
          <a:prstGeom prst="rect">
            <a:avLst/>
          </a:prstGeom>
        </p:spPr>
      </p:pic>
      <p:pic>
        <p:nvPicPr>
          <p:cNvPr id="13" name="Picture 12" descr="Tick Check Mark Icon sign symbol design 10152436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172" y="2856411"/>
            <a:ext cx="221897" cy="221897"/>
          </a:xfrm>
          <a:prstGeom prst="rect">
            <a:avLst/>
          </a:prstGeom>
        </p:spPr>
      </p:pic>
      <p:pic>
        <p:nvPicPr>
          <p:cNvPr id="14" name="Picture 13" descr="Tick Check Mark Icon sign symbol design 10152436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172" y="2263550"/>
            <a:ext cx="221897" cy="221897"/>
          </a:xfrm>
          <a:prstGeom prst="rect">
            <a:avLst/>
          </a:prstGeom>
        </p:spPr>
      </p:pic>
      <p:pic>
        <p:nvPicPr>
          <p:cNvPr id="15" name="Picture 14" descr="Tick Check Mark Icon sign symbol design 10152436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172" y="4087955"/>
            <a:ext cx="221897" cy="221897"/>
          </a:xfrm>
          <a:prstGeom prst="rect">
            <a:avLst/>
          </a:prstGeom>
        </p:spPr>
      </p:pic>
      <p:pic>
        <p:nvPicPr>
          <p:cNvPr id="10" name="Picture 9" descr="Goals - Free of Charge Creative Commons Handwriting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0601" y="3815429"/>
            <a:ext cx="2934864" cy="1956576"/>
          </a:xfrm>
          <a:prstGeom prst="rect">
            <a:avLst/>
          </a:prstGeom>
        </p:spPr>
      </p:pic>
    </p:spTree>
    <p:extLst>
      <p:ext uri="{BB962C8B-B14F-4D97-AF65-F5344CB8AC3E}">
        <p14:creationId xmlns:p14="http://schemas.microsoft.com/office/powerpoint/2010/main" val="593813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2025-26 </a:t>
            </a:r>
            <a:r>
              <a:rPr lang="en-US" sz="4000" dirty="0" smtClean="0">
                <a:cs typeface="Times New Roman" panose="02020603050405020304" pitchFamily="18" charset="0"/>
              </a:rPr>
              <a:t>Budget – NYS Aid Projections </a:t>
            </a:r>
            <a:endParaRPr lang="en-US" sz="4000" dirty="0">
              <a:cs typeface="Times New Roman" panose="02020603050405020304" pitchFamily="18" charset="0"/>
            </a:endParaRP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640616" y="1267223"/>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16" name="Rectangle 15"/>
          <p:cNvSpPr/>
          <p:nvPr/>
        </p:nvSpPr>
        <p:spPr>
          <a:xfrm>
            <a:off x="544650" y="707886"/>
            <a:ext cx="11102700" cy="5262979"/>
          </a:xfrm>
          <a:prstGeom prst="rect">
            <a:avLst/>
          </a:prstGeom>
        </p:spPr>
        <p:txBody>
          <a:bodyPr wrap="square">
            <a:spAutoFit/>
          </a:bodyPr>
          <a:lstStyle/>
          <a:p>
            <a:r>
              <a:rPr lang="en-US" sz="2400" dirty="0" smtClean="0"/>
              <a:t>The NYS budget is expected to be voted on and approved the week of April 1, 2025</a:t>
            </a:r>
            <a:r>
              <a:rPr lang="en-US" sz="2400" dirty="0"/>
              <a:t>. </a:t>
            </a:r>
            <a:endParaRPr lang="en-US" sz="2400" dirty="0" smtClean="0"/>
          </a:p>
          <a:p>
            <a:r>
              <a:rPr lang="en-US" sz="2400" dirty="0" smtClean="0"/>
              <a:t>The NYS budget will present the CCSD with some options:</a:t>
            </a:r>
          </a:p>
          <a:p>
            <a:endParaRPr lang="en-US" sz="2400" dirty="0" smtClean="0"/>
          </a:p>
          <a:p>
            <a:r>
              <a:rPr lang="en-US" sz="2000" b="1" dirty="0" smtClean="0"/>
              <a:t>Scenario </a:t>
            </a:r>
            <a:r>
              <a:rPr lang="en-US" sz="2000" b="1" dirty="0"/>
              <a:t>#1:</a:t>
            </a:r>
          </a:p>
          <a:p>
            <a:r>
              <a:rPr lang="en-US" sz="2000" i="1" dirty="0"/>
              <a:t>The District receives </a:t>
            </a:r>
            <a:r>
              <a:rPr lang="en-US" sz="2000" b="1" i="1" dirty="0"/>
              <a:t>more</a:t>
            </a:r>
            <a:r>
              <a:rPr lang="en-US" sz="2000" i="1" dirty="0"/>
              <a:t> state aid than currently projected?</a:t>
            </a:r>
          </a:p>
          <a:p>
            <a:pPr marL="342900" indent="-342900">
              <a:buFont typeface="Arial" panose="020B0604020202020204" pitchFamily="34" charset="0"/>
              <a:buChar char="•"/>
            </a:pPr>
            <a:r>
              <a:rPr lang="en-US" sz="2000" dirty="0" smtClean="0"/>
              <a:t>Reduce </a:t>
            </a:r>
            <a:r>
              <a:rPr lang="en-US" sz="2000" dirty="0"/>
              <a:t>the </a:t>
            </a:r>
            <a:r>
              <a:rPr lang="en-US" sz="2000" dirty="0" smtClean="0"/>
              <a:t>2.50% </a:t>
            </a:r>
            <a:r>
              <a:rPr lang="en-US" sz="2000" dirty="0"/>
              <a:t>tax levy increase.</a:t>
            </a:r>
          </a:p>
          <a:p>
            <a:pPr marL="342900" indent="-342900">
              <a:buFont typeface="Arial" panose="020B0604020202020204" pitchFamily="34" charset="0"/>
              <a:buChar char="•"/>
            </a:pPr>
            <a:r>
              <a:rPr lang="en-US" sz="2000" dirty="0"/>
              <a:t>Reduce the amount of assigned fund balance</a:t>
            </a:r>
            <a:r>
              <a:rPr lang="en-US" sz="2000" dirty="0" smtClean="0"/>
              <a:t>.</a:t>
            </a:r>
          </a:p>
          <a:p>
            <a:pPr marL="342900" indent="-342900">
              <a:buFont typeface="Arial" panose="020B0604020202020204" pitchFamily="34" charset="0"/>
              <a:buChar char="•"/>
            </a:pPr>
            <a:r>
              <a:rPr lang="en-US" sz="2000" dirty="0"/>
              <a:t>A combination of the two options above. </a:t>
            </a:r>
          </a:p>
          <a:p>
            <a:pPr marL="342900" indent="-342900">
              <a:buFont typeface="Arial" panose="020B0604020202020204" pitchFamily="34" charset="0"/>
              <a:buChar char="•"/>
            </a:pPr>
            <a:r>
              <a:rPr lang="en-US" sz="2000" dirty="0"/>
              <a:t>Do nothing – the additional state aid will create / add to next year’s surplus. </a:t>
            </a:r>
            <a:endParaRPr lang="en-US" sz="2000" dirty="0" smtClean="0"/>
          </a:p>
          <a:p>
            <a:pPr marL="342900" indent="-342900">
              <a:buFont typeface="Arial" panose="020B0604020202020204" pitchFamily="34" charset="0"/>
              <a:buChar char="•"/>
            </a:pPr>
            <a:r>
              <a:rPr lang="en-US" sz="2000" dirty="0" smtClean="0"/>
              <a:t>Expand recommended expenditures (programs, staffing, capital) to match additional revenue.</a:t>
            </a:r>
            <a:endParaRPr lang="en-US" sz="2000" dirty="0"/>
          </a:p>
          <a:p>
            <a:endParaRPr lang="en-US" sz="2400" dirty="0"/>
          </a:p>
          <a:p>
            <a:r>
              <a:rPr lang="en-US" sz="2000" b="1" dirty="0"/>
              <a:t>Scenario #2:</a:t>
            </a:r>
          </a:p>
          <a:p>
            <a:r>
              <a:rPr lang="en-US" sz="2000" i="1" dirty="0"/>
              <a:t>The District receives </a:t>
            </a:r>
            <a:r>
              <a:rPr lang="en-US" sz="2000" b="1" i="1" dirty="0"/>
              <a:t>less</a:t>
            </a:r>
            <a:r>
              <a:rPr lang="en-US" sz="2000" i="1" dirty="0"/>
              <a:t> state aid than currently projected?</a:t>
            </a:r>
          </a:p>
          <a:p>
            <a:pPr marL="342900" indent="-342900">
              <a:buFont typeface="Arial" panose="020B0604020202020204" pitchFamily="34" charset="0"/>
              <a:buChar char="•"/>
            </a:pPr>
            <a:r>
              <a:rPr lang="en-US" sz="2000" dirty="0" smtClean="0"/>
              <a:t>Increase </a:t>
            </a:r>
            <a:r>
              <a:rPr lang="en-US" sz="2000" dirty="0"/>
              <a:t>the tax levy beyond the </a:t>
            </a:r>
            <a:r>
              <a:rPr lang="en-US" sz="2000" dirty="0" smtClean="0"/>
              <a:t>2.50% </a:t>
            </a:r>
            <a:r>
              <a:rPr lang="en-US" sz="2000" dirty="0"/>
              <a:t>increase.</a:t>
            </a:r>
          </a:p>
          <a:p>
            <a:pPr marL="342900" indent="-342900">
              <a:buFont typeface="Arial" panose="020B0604020202020204" pitchFamily="34" charset="0"/>
              <a:buChar char="•"/>
            </a:pPr>
            <a:r>
              <a:rPr lang="en-US" sz="2000" dirty="0"/>
              <a:t>Increase the amount of assigned fund balance.</a:t>
            </a:r>
          </a:p>
          <a:p>
            <a:pPr marL="342900" indent="-342900">
              <a:buFont typeface="Arial" panose="020B0604020202020204" pitchFamily="34" charset="0"/>
              <a:buChar char="•"/>
            </a:pPr>
            <a:r>
              <a:rPr lang="en-US" sz="2000" dirty="0"/>
              <a:t>A combination of the two options above. </a:t>
            </a:r>
          </a:p>
        </p:txBody>
      </p:sp>
      <p:sp>
        <p:nvSpPr>
          <p:cNvPr id="5" name="Slide Number Placeholder 4"/>
          <p:cNvSpPr>
            <a:spLocks noGrp="1"/>
          </p:cNvSpPr>
          <p:nvPr>
            <p:ph type="sldNum" sz="quarter" idx="12"/>
          </p:nvPr>
        </p:nvSpPr>
        <p:spPr>
          <a:xfrm>
            <a:off x="11912138" y="6402813"/>
            <a:ext cx="354445" cy="365125"/>
          </a:xfrm>
        </p:spPr>
        <p:txBody>
          <a:bodyPr/>
          <a:lstStyle/>
          <a:p>
            <a:fld id="{BC83A203-932D-49B3-A458-140E85AA3C04}"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1819571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Needs Assessment – Present – District  </a:t>
            </a: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4067963" y="561794"/>
            <a:ext cx="4056073" cy="369332"/>
          </a:xfrm>
          <a:prstGeom prst="rect">
            <a:avLst/>
          </a:prstGeom>
        </p:spPr>
        <p:txBody>
          <a:bodyPr wrap="square">
            <a:spAutoFit/>
          </a:bodyPr>
          <a:lstStyle/>
          <a:p>
            <a:pPr marL="285750" indent="-285750">
              <a:spcBef>
                <a:spcPct val="20000"/>
              </a:spcBef>
              <a:buClr>
                <a:srgbClr val="72A376">
                  <a:lumMod val="75000"/>
                </a:srgbClr>
              </a:buClr>
              <a:buSzPct val="200000"/>
              <a:buBlip>
                <a:blip r:embed="rId2"/>
              </a:buBlip>
            </a:pPr>
            <a:r>
              <a:rPr lang="en-US" dirty="0">
                <a:solidFill>
                  <a:srgbClr val="000000"/>
                </a:solidFill>
                <a:latin typeface="Arial" pitchFamily="34" charset="0"/>
                <a:cs typeface="Arial" pitchFamily="34" charset="0"/>
              </a:rPr>
              <a:t>Cornwall Central Schools – District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Rounded Rectangle 1"/>
          <p:cNvSpPr/>
          <p:nvPr/>
        </p:nvSpPr>
        <p:spPr>
          <a:xfrm>
            <a:off x="3531520" y="5791241"/>
            <a:ext cx="5354784" cy="665018"/>
          </a:xfrm>
          <a:prstGeom prst="roundRect">
            <a:avLst/>
          </a:prstGeom>
          <a:solidFill>
            <a:srgbClr val="0F894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Cost of Needs Assessment = </a:t>
            </a:r>
            <a:r>
              <a:rPr lang="en-US" b="1" dirty="0">
                <a:solidFill>
                  <a:schemeClr val="bg1"/>
                </a:solidFill>
              </a:rPr>
              <a:t>$</a:t>
            </a:r>
            <a:r>
              <a:rPr lang="en-US" b="1" dirty="0" smtClean="0">
                <a:solidFill>
                  <a:schemeClr val="bg1"/>
                </a:solidFill>
              </a:rPr>
              <a:t>1,213,514 </a:t>
            </a:r>
            <a:endParaRPr lang="en-US" b="1" dirty="0">
              <a:solidFill>
                <a:schemeClr val="bg1"/>
              </a:solidFill>
            </a:endParaRPr>
          </a:p>
        </p:txBody>
      </p:sp>
      <p:sp>
        <p:nvSpPr>
          <p:cNvPr id="3" name="Slide Number Placeholder 2"/>
          <p:cNvSpPr>
            <a:spLocks noGrp="1"/>
          </p:cNvSpPr>
          <p:nvPr>
            <p:ph type="sldNum" sz="quarter" idx="12"/>
          </p:nvPr>
        </p:nvSpPr>
        <p:spPr>
          <a:xfrm>
            <a:off x="11903825" y="6484050"/>
            <a:ext cx="347749" cy="365125"/>
          </a:xfrm>
        </p:spPr>
        <p:txBody>
          <a:bodyPr/>
          <a:lstStyle/>
          <a:p>
            <a:fld id="{BC83A203-932D-49B3-A458-140E85AA3C04}" type="slidenum">
              <a:rPr lang="en-US" smtClean="0">
                <a:solidFill>
                  <a:schemeClr val="bg1"/>
                </a:solidFill>
              </a:rPr>
              <a:t>12</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8271262"/>
              </p:ext>
            </p:extLst>
          </p:nvPr>
        </p:nvGraphicFramePr>
        <p:xfrm>
          <a:off x="1657002" y="931130"/>
          <a:ext cx="8950038" cy="4663334"/>
        </p:xfrm>
        <a:graphic>
          <a:graphicData uri="http://schemas.openxmlformats.org/drawingml/2006/table">
            <a:tbl>
              <a:tblPr>
                <a:tableStyleId>{5C22544A-7EE6-4342-B048-85BDC9FD1C3A}</a:tableStyleId>
              </a:tblPr>
              <a:tblGrid>
                <a:gridCol w="4475019">
                  <a:extLst>
                    <a:ext uri="{9D8B030D-6E8A-4147-A177-3AD203B41FA5}">
                      <a16:colId xmlns:a16="http://schemas.microsoft.com/office/drawing/2014/main" val="1348822159"/>
                    </a:ext>
                  </a:extLst>
                </a:gridCol>
                <a:gridCol w="4475019">
                  <a:extLst>
                    <a:ext uri="{9D8B030D-6E8A-4147-A177-3AD203B41FA5}">
                      <a16:colId xmlns:a16="http://schemas.microsoft.com/office/drawing/2014/main" val="3190956945"/>
                    </a:ext>
                  </a:extLst>
                </a:gridCol>
              </a:tblGrid>
              <a:tr h="358718">
                <a:tc>
                  <a:txBody>
                    <a:bodyPr/>
                    <a:lstStyle/>
                    <a:p>
                      <a:pPr algn="ctr" fontAlgn="b"/>
                      <a:r>
                        <a:rPr lang="en-US" sz="1800" b="1" u="none" strike="noStrike" dirty="0">
                          <a:solidFill>
                            <a:schemeClr val="bg1"/>
                          </a:solidFill>
                          <a:effectLst/>
                          <a:latin typeface="+mn-lt"/>
                        </a:rPr>
                        <a:t>Budget Request</a:t>
                      </a:r>
                      <a:endParaRPr lang="en-US" sz="1800" b="1" i="0" u="none" strike="noStrike" dirty="0">
                        <a:solidFill>
                          <a:schemeClr val="bg1"/>
                        </a:solidFill>
                        <a:effectLst/>
                        <a:latin typeface="+mn-lt"/>
                      </a:endParaRPr>
                    </a:p>
                  </a:txBody>
                  <a:tcPr marL="2446" marR="2446" marT="2446" marB="0" anchor="ctr">
                    <a:lnB w="12700" cap="flat" cmpd="sng" algn="ctr">
                      <a:solidFill>
                        <a:schemeClr val="tx1"/>
                      </a:solidFill>
                      <a:prstDash val="solid"/>
                      <a:round/>
                      <a:headEnd type="none" w="med" len="med"/>
                      <a:tailEnd type="none" w="med" len="med"/>
                    </a:lnB>
                    <a:solidFill>
                      <a:srgbClr val="0F8945"/>
                    </a:solidFill>
                  </a:tcPr>
                </a:tc>
                <a:tc>
                  <a:txBody>
                    <a:bodyPr/>
                    <a:lstStyle/>
                    <a:p>
                      <a:pPr algn="ctr" fontAlgn="b"/>
                      <a:r>
                        <a:rPr lang="en-US" sz="1800" b="1" u="none" strike="noStrike" dirty="0">
                          <a:solidFill>
                            <a:schemeClr val="bg1"/>
                          </a:solidFill>
                          <a:effectLst/>
                          <a:latin typeface="+mn-lt"/>
                        </a:rPr>
                        <a:t>Cost $</a:t>
                      </a:r>
                      <a:endParaRPr lang="en-US" sz="1800" b="1" i="0" u="none" strike="noStrike" dirty="0">
                        <a:solidFill>
                          <a:schemeClr val="bg1"/>
                        </a:solidFill>
                        <a:effectLst/>
                        <a:latin typeface="+mn-lt"/>
                      </a:endParaRPr>
                    </a:p>
                  </a:txBody>
                  <a:tcPr marL="2446" marR="2446" marT="2446" marB="0" anchor="ctr">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24824705"/>
                  </a:ext>
                </a:extLst>
              </a:tr>
              <a:tr h="358718">
                <a:tc>
                  <a:txBody>
                    <a:bodyPr/>
                    <a:lstStyle/>
                    <a:p>
                      <a:pPr algn="l" fontAlgn="b"/>
                      <a:r>
                        <a:rPr lang="en-US" sz="1400" b="1" u="none" strike="noStrike" dirty="0">
                          <a:effectLst/>
                          <a:latin typeface="+mn-lt"/>
                        </a:rPr>
                        <a:t>1.0 Guidance Counselor (COH/WAES)</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$133,252</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757807"/>
                  </a:ext>
                </a:extLst>
              </a:tr>
              <a:tr h="358718">
                <a:tc>
                  <a:txBody>
                    <a:bodyPr/>
                    <a:lstStyle/>
                    <a:p>
                      <a:pPr algn="l" fontAlgn="b"/>
                      <a:r>
                        <a:rPr lang="en-US" sz="1400" b="1" u="none" strike="noStrike" dirty="0">
                          <a:effectLst/>
                          <a:latin typeface="+mn-lt"/>
                        </a:rPr>
                        <a:t>1.0 Early Intervention Support Teacher (COH/WAES)</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$133,252</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8049987"/>
                  </a:ext>
                </a:extLst>
              </a:tr>
              <a:tr h="358718">
                <a:tc>
                  <a:txBody>
                    <a:bodyPr/>
                    <a:lstStyle/>
                    <a:p>
                      <a:pPr algn="l" fontAlgn="b"/>
                      <a:r>
                        <a:rPr lang="en-US" sz="1400" b="1" u="none" strike="noStrike" dirty="0">
                          <a:effectLst/>
                          <a:latin typeface="+mn-lt"/>
                        </a:rPr>
                        <a:t>1.0 Early Intervention Support Teacher (CES)</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$133,252</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6126406"/>
                  </a:ext>
                </a:extLst>
              </a:tr>
              <a:tr h="358718">
                <a:tc>
                  <a:txBody>
                    <a:bodyPr/>
                    <a:lstStyle/>
                    <a:p>
                      <a:pPr algn="l" fontAlgn="b"/>
                      <a:r>
                        <a:rPr lang="en-US" sz="1400" b="1" u="none" strike="noStrike" dirty="0">
                          <a:effectLst/>
                          <a:latin typeface="+mn-lt"/>
                        </a:rPr>
                        <a:t>1.0 Instructional Coach (COH/CES/WAES)</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$133,252</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220172"/>
                  </a:ext>
                </a:extLst>
              </a:tr>
              <a:tr h="358718">
                <a:tc>
                  <a:txBody>
                    <a:bodyPr/>
                    <a:lstStyle/>
                    <a:p>
                      <a:pPr algn="l" fontAlgn="b"/>
                      <a:r>
                        <a:rPr lang="en-US" sz="1400" b="1" u="none" strike="noStrike" dirty="0">
                          <a:effectLst/>
                          <a:latin typeface="+mn-lt"/>
                        </a:rPr>
                        <a:t>Guidance Department Chairperson (CCMS)</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$4,496</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0945905"/>
                  </a:ext>
                </a:extLst>
              </a:tr>
              <a:tr h="358718">
                <a:tc>
                  <a:txBody>
                    <a:bodyPr/>
                    <a:lstStyle/>
                    <a:p>
                      <a:pPr algn="l" fontAlgn="b"/>
                      <a:r>
                        <a:rPr lang="en-US" sz="1400" b="1" u="none" strike="noStrike" dirty="0">
                          <a:effectLst/>
                          <a:latin typeface="+mn-lt"/>
                        </a:rPr>
                        <a:t>1.0 ELL Teacher (CCHS)</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$133,252</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3162314"/>
                  </a:ext>
                </a:extLst>
              </a:tr>
              <a:tr h="358718">
                <a:tc>
                  <a:txBody>
                    <a:bodyPr/>
                    <a:lstStyle/>
                    <a:p>
                      <a:pPr algn="l" fontAlgn="b"/>
                      <a:r>
                        <a:rPr lang="en-US" sz="1400" b="1" u="none" strike="noStrike" dirty="0">
                          <a:effectLst/>
                          <a:latin typeface="+mn-lt"/>
                        </a:rPr>
                        <a:t>1.0 CPSE </a:t>
                      </a:r>
                      <a:r>
                        <a:rPr lang="en-US" sz="1400" b="1" u="none" strike="noStrike" dirty="0" smtClean="0">
                          <a:effectLst/>
                          <a:latin typeface="+mn-lt"/>
                        </a:rPr>
                        <a:t>Chairperson </a:t>
                      </a:r>
                      <a:r>
                        <a:rPr lang="en-US" sz="1400" b="1" u="none" strike="noStrike" dirty="0">
                          <a:effectLst/>
                          <a:latin typeface="+mn-lt"/>
                        </a:rPr>
                        <a:t>(PPS) </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$133,252</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77973"/>
                  </a:ext>
                </a:extLst>
              </a:tr>
              <a:tr h="358718">
                <a:tc>
                  <a:txBody>
                    <a:bodyPr/>
                    <a:lstStyle/>
                    <a:p>
                      <a:pPr algn="l" fontAlgn="b"/>
                      <a:r>
                        <a:rPr lang="en-US" sz="1400" b="1" u="none" strike="noStrike" dirty="0">
                          <a:effectLst/>
                          <a:latin typeface="+mn-lt"/>
                        </a:rPr>
                        <a:t>1.0 Custodian (B&amp;G: CCHS at Pool)</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$73,394</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684199"/>
                  </a:ext>
                </a:extLst>
              </a:tr>
              <a:tr h="358718">
                <a:tc>
                  <a:txBody>
                    <a:bodyPr/>
                    <a:lstStyle/>
                    <a:p>
                      <a:pPr algn="l" fontAlgn="b"/>
                      <a:r>
                        <a:rPr lang="en-US" sz="1400" b="1" u="none" strike="noStrike">
                          <a:effectLst/>
                          <a:latin typeface="+mn-lt"/>
                        </a:rPr>
                        <a:t>4.0 Safety Monitors (COH/CES/WAES/CCMS)</a:t>
                      </a:r>
                      <a:endParaRPr lang="en-US" sz="1400" b="1" i="0" u="none" strike="noStrike">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effectLst/>
                          <a:latin typeface="+mn-lt"/>
                        </a:rPr>
                        <a:t>$257,480</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2837656"/>
                  </a:ext>
                </a:extLst>
              </a:tr>
              <a:tr h="358718">
                <a:tc>
                  <a:txBody>
                    <a:bodyPr/>
                    <a:lstStyle/>
                    <a:p>
                      <a:pPr algn="l" fontAlgn="b"/>
                      <a:r>
                        <a:rPr lang="en-US" sz="1400" b="1" u="none" strike="noStrike" dirty="0">
                          <a:effectLst/>
                          <a:latin typeface="+mn-lt"/>
                        </a:rPr>
                        <a:t>Universal Pre-K Program - Additional 20 Seats</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mn-lt"/>
                        </a:rPr>
                        <a:t>$71,340</a:t>
                      </a:r>
                      <a:endParaRPr lang="en-US" sz="1400" b="1" i="0" u="none" strike="noStrike" dirty="0" smtClean="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1170615"/>
                  </a:ext>
                </a:extLst>
              </a:tr>
              <a:tr h="358718">
                <a:tc>
                  <a:txBody>
                    <a:bodyPr/>
                    <a:lstStyle/>
                    <a:p>
                      <a:pPr algn="l" fontAlgn="b"/>
                      <a:r>
                        <a:rPr lang="en-US" sz="1400" b="1" u="none" strike="noStrike">
                          <a:effectLst/>
                          <a:latin typeface="+mn-lt"/>
                        </a:rPr>
                        <a:t>Increase Uncertified Substitute Teacher Compensation </a:t>
                      </a:r>
                      <a:endParaRPr lang="en-US" sz="1400" b="1" i="0" u="none" strike="noStrike">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mn-lt"/>
                        </a:rPr>
                        <a:t>$7,292</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2953986"/>
                  </a:ext>
                </a:extLst>
              </a:tr>
              <a:tr h="358718">
                <a:tc>
                  <a:txBody>
                    <a:bodyPr/>
                    <a:lstStyle/>
                    <a:p>
                      <a:pPr algn="r" fontAlgn="b"/>
                      <a:r>
                        <a:rPr lang="en-US" sz="1400" b="1" i="0" u="none" strike="noStrike" dirty="0" smtClean="0">
                          <a:solidFill>
                            <a:srgbClr val="000000"/>
                          </a:solidFill>
                          <a:effectLst/>
                          <a:latin typeface="+mn-lt"/>
                        </a:rPr>
                        <a:t>TOTAL</a:t>
                      </a:r>
                      <a:r>
                        <a:rPr lang="en-US" sz="1400" b="1" i="0" u="none" strike="noStrike" baseline="0" dirty="0" smtClean="0">
                          <a:solidFill>
                            <a:srgbClr val="000000"/>
                          </a:solidFill>
                          <a:effectLst/>
                          <a:latin typeface="+mn-lt"/>
                        </a:rPr>
                        <a:t> </a:t>
                      </a:r>
                      <a:endParaRPr lang="en-US" sz="1400" b="1" i="0" u="none" strike="noStrike" dirty="0">
                        <a:solidFill>
                          <a:srgbClr val="000000"/>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1" u="none" strike="noStrike" dirty="0">
                          <a:solidFill>
                            <a:schemeClr val="tx1"/>
                          </a:solidFill>
                          <a:effectLst/>
                          <a:latin typeface="+mn-lt"/>
                        </a:rPr>
                        <a:t>$</a:t>
                      </a:r>
                      <a:r>
                        <a:rPr lang="en-US" sz="1400" b="1" u="none" strike="noStrike" dirty="0" smtClean="0">
                          <a:solidFill>
                            <a:schemeClr val="tx1"/>
                          </a:solidFill>
                          <a:effectLst/>
                          <a:latin typeface="+mn-lt"/>
                        </a:rPr>
                        <a:t>1,213,514</a:t>
                      </a:r>
                      <a:endParaRPr lang="en-US" sz="1400" b="1" i="0" u="none" strike="noStrike" dirty="0">
                        <a:solidFill>
                          <a:schemeClr val="tx1"/>
                        </a:solidFill>
                        <a:effectLst/>
                        <a:latin typeface="+mn-lt"/>
                      </a:endParaRPr>
                    </a:p>
                  </a:txBody>
                  <a:tcPr marL="2446" marR="2446" marT="24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9838266"/>
                  </a:ext>
                </a:extLst>
              </a:tr>
            </a:tbl>
          </a:graphicData>
        </a:graphic>
      </p:graphicFrame>
    </p:spTree>
    <p:extLst>
      <p:ext uri="{BB962C8B-B14F-4D97-AF65-F5344CB8AC3E}">
        <p14:creationId xmlns:p14="http://schemas.microsoft.com/office/powerpoint/2010/main" val="137502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pPr fontAlgn="b"/>
            <a:r>
              <a:rPr lang="en-US" sz="4000" dirty="0"/>
              <a:t>Tax Levy &amp; Approval Rating History Data</a:t>
            </a:r>
            <a:endParaRPr lang="en-US" sz="4000" dirty="0">
              <a:solidFill>
                <a:srgbClr val="000000"/>
              </a:solidFill>
              <a:latin typeface="Calibri" panose="020F0502020204030204" pitchFamily="34" charset="0"/>
            </a:endParaRP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640616" y="1267223"/>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5" name="Slide Number Placeholder 4"/>
          <p:cNvSpPr>
            <a:spLocks noGrp="1"/>
          </p:cNvSpPr>
          <p:nvPr>
            <p:ph type="sldNum" sz="quarter" idx="12"/>
          </p:nvPr>
        </p:nvSpPr>
        <p:spPr>
          <a:xfrm>
            <a:off x="11912138" y="6402813"/>
            <a:ext cx="354445" cy="365125"/>
          </a:xfrm>
        </p:spPr>
        <p:txBody>
          <a:bodyPr/>
          <a:lstStyle/>
          <a:p>
            <a:fld id="{BC83A203-932D-49B3-A458-140E85AA3C04}" type="slidenum">
              <a:rPr lang="en-US" smtClean="0">
                <a:solidFill>
                  <a:schemeClr val="bg1"/>
                </a:solidFill>
              </a:rPr>
              <a:t>13</a:t>
            </a:fld>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92711613"/>
              </p:ext>
            </p:extLst>
          </p:nvPr>
        </p:nvGraphicFramePr>
        <p:xfrm>
          <a:off x="2061556" y="1188719"/>
          <a:ext cx="7198821" cy="4505503"/>
        </p:xfrm>
        <a:graphic>
          <a:graphicData uri="http://schemas.openxmlformats.org/drawingml/2006/table">
            <a:tbl>
              <a:tblPr>
                <a:tableStyleId>{5C22544A-7EE6-4342-B048-85BDC9FD1C3A}</a:tableStyleId>
              </a:tblPr>
              <a:tblGrid>
                <a:gridCol w="1221001">
                  <a:extLst>
                    <a:ext uri="{9D8B030D-6E8A-4147-A177-3AD203B41FA5}">
                      <a16:colId xmlns:a16="http://schemas.microsoft.com/office/drawing/2014/main" val="242543385"/>
                    </a:ext>
                  </a:extLst>
                </a:gridCol>
                <a:gridCol w="2289378">
                  <a:extLst>
                    <a:ext uri="{9D8B030D-6E8A-4147-A177-3AD203B41FA5}">
                      <a16:colId xmlns:a16="http://schemas.microsoft.com/office/drawing/2014/main" val="772105945"/>
                    </a:ext>
                  </a:extLst>
                </a:gridCol>
                <a:gridCol w="2467441">
                  <a:extLst>
                    <a:ext uri="{9D8B030D-6E8A-4147-A177-3AD203B41FA5}">
                      <a16:colId xmlns:a16="http://schemas.microsoft.com/office/drawing/2014/main" val="557387853"/>
                    </a:ext>
                  </a:extLst>
                </a:gridCol>
                <a:gridCol w="1221001">
                  <a:extLst>
                    <a:ext uri="{9D8B030D-6E8A-4147-A177-3AD203B41FA5}">
                      <a16:colId xmlns:a16="http://schemas.microsoft.com/office/drawing/2014/main" val="2737580195"/>
                    </a:ext>
                  </a:extLst>
                </a:gridCol>
              </a:tblGrid>
              <a:tr h="300367">
                <a:tc gridSpan="4">
                  <a:txBody>
                    <a:bodyPr/>
                    <a:lstStyle/>
                    <a:p>
                      <a:pPr algn="ctr" fontAlgn="b"/>
                      <a:r>
                        <a:rPr lang="en-US" sz="1600" b="1" u="none" strike="noStrike" dirty="0">
                          <a:solidFill>
                            <a:schemeClr val="bg1"/>
                          </a:solidFill>
                          <a:effectLst/>
                        </a:rPr>
                        <a:t>Tax </a:t>
                      </a:r>
                      <a:r>
                        <a:rPr lang="en-US" sz="1600" b="1" u="none" strike="noStrike" dirty="0" smtClean="0">
                          <a:solidFill>
                            <a:schemeClr val="bg1"/>
                          </a:solidFill>
                          <a:effectLst/>
                        </a:rPr>
                        <a:t>Levy &amp; Approval Rating </a:t>
                      </a:r>
                      <a:r>
                        <a:rPr lang="en-US" sz="1600" b="1" u="none" strike="noStrike" dirty="0">
                          <a:solidFill>
                            <a:schemeClr val="bg1"/>
                          </a:solidFill>
                          <a:effectLst/>
                        </a:rPr>
                        <a:t>History Data</a:t>
                      </a:r>
                      <a:endParaRPr lang="en-US" sz="1600" b="1" i="0" u="none" strike="noStrike" dirty="0">
                        <a:solidFill>
                          <a:schemeClr val="bg1"/>
                        </a:solidFill>
                        <a:effectLst/>
                        <a:latin typeface="Calibri" panose="020F0502020204030204" pitchFamily="34" charset="0"/>
                      </a:endParaRPr>
                    </a:p>
                  </a:txBody>
                  <a:tcPr marL="9525" marR="9525" marT="9525" marB="0" anchor="ctr">
                    <a:solidFill>
                      <a:srgbClr val="0F894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0370609"/>
                  </a:ext>
                </a:extLst>
              </a:tr>
              <a:tr h="600733">
                <a:tc>
                  <a:txBody>
                    <a:bodyPr/>
                    <a:lstStyle/>
                    <a:p>
                      <a:pPr algn="ctr" fontAlgn="b"/>
                      <a:r>
                        <a:rPr lang="en-US" sz="1600" b="1" u="none" strike="noStrike" dirty="0">
                          <a:solidFill>
                            <a:schemeClr val="bg1"/>
                          </a:solidFill>
                          <a:effectLst/>
                        </a:rPr>
                        <a:t>Year</a:t>
                      </a:r>
                      <a:endParaRPr lang="en-US" sz="16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F8945"/>
                    </a:solidFill>
                  </a:tcPr>
                </a:tc>
                <a:tc>
                  <a:txBody>
                    <a:bodyPr/>
                    <a:lstStyle/>
                    <a:p>
                      <a:pPr algn="ctr" fontAlgn="b"/>
                      <a:r>
                        <a:rPr lang="en-US" sz="1600" b="1" u="none" strike="noStrike" dirty="0">
                          <a:solidFill>
                            <a:schemeClr val="bg1"/>
                          </a:solidFill>
                          <a:effectLst/>
                        </a:rPr>
                        <a:t>Adopted Tax Levy </a:t>
                      </a:r>
                      <a:r>
                        <a:rPr lang="en-US" sz="1600" b="1" u="none" strike="noStrike" dirty="0" smtClean="0">
                          <a:solidFill>
                            <a:schemeClr val="bg1"/>
                          </a:solidFill>
                          <a:effectLst/>
                        </a:rPr>
                        <a:t>   Increase</a:t>
                      </a:r>
                      <a:endParaRPr lang="en-US" sz="16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F8945"/>
                    </a:solidFill>
                  </a:tcPr>
                </a:tc>
                <a:tc>
                  <a:txBody>
                    <a:bodyPr/>
                    <a:lstStyle/>
                    <a:p>
                      <a:pPr algn="ctr" fontAlgn="b"/>
                      <a:r>
                        <a:rPr lang="en-US" sz="1600" b="1" u="none" strike="noStrike" dirty="0">
                          <a:solidFill>
                            <a:schemeClr val="bg1"/>
                          </a:solidFill>
                          <a:effectLst/>
                        </a:rPr>
                        <a:t>Maximum Allowable </a:t>
                      </a:r>
                      <a:r>
                        <a:rPr lang="en-US" sz="1600" b="1" u="none" strike="noStrike" dirty="0" smtClean="0">
                          <a:solidFill>
                            <a:schemeClr val="bg1"/>
                          </a:solidFill>
                          <a:effectLst/>
                        </a:rPr>
                        <a:t>         Tax </a:t>
                      </a:r>
                      <a:r>
                        <a:rPr lang="en-US" sz="1600" b="1" u="none" strike="noStrike" dirty="0">
                          <a:solidFill>
                            <a:schemeClr val="bg1"/>
                          </a:solidFill>
                          <a:effectLst/>
                        </a:rPr>
                        <a:t>Levy</a:t>
                      </a:r>
                      <a:endParaRPr lang="en-US" sz="16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F8945"/>
                    </a:solidFill>
                  </a:tcPr>
                </a:tc>
                <a:tc>
                  <a:txBody>
                    <a:bodyPr/>
                    <a:lstStyle/>
                    <a:p>
                      <a:pPr algn="ctr" fontAlgn="b"/>
                      <a:r>
                        <a:rPr lang="en-US" sz="1600" b="1" u="none" strike="noStrike" dirty="0">
                          <a:solidFill>
                            <a:schemeClr val="bg1"/>
                          </a:solidFill>
                          <a:effectLst/>
                        </a:rPr>
                        <a:t>Approval Ratings</a:t>
                      </a:r>
                      <a:endParaRPr lang="en-US" sz="16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655977545"/>
                  </a:ext>
                </a:extLst>
              </a:tr>
              <a:tr h="300367">
                <a:tc>
                  <a:txBody>
                    <a:bodyPr/>
                    <a:lstStyle/>
                    <a:p>
                      <a:pPr algn="ctr" fontAlgn="b"/>
                      <a:r>
                        <a:rPr lang="en-US" sz="1600" b="1" u="none" strike="noStrike" dirty="0">
                          <a:effectLst/>
                        </a:rPr>
                        <a:t>2024-25</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1.72%</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3.12%</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74%</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829299"/>
                  </a:ext>
                </a:extLst>
              </a:tr>
              <a:tr h="300367">
                <a:tc>
                  <a:txBody>
                    <a:bodyPr/>
                    <a:lstStyle/>
                    <a:p>
                      <a:pPr algn="ctr" fontAlgn="b"/>
                      <a:r>
                        <a:rPr lang="en-US" sz="1600" b="1" u="none" strike="noStrike">
                          <a:effectLst/>
                        </a:rPr>
                        <a:t>2023-24</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1.20%</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1.76%</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73%</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715775"/>
                  </a:ext>
                </a:extLst>
              </a:tr>
              <a:tr h="300367">
                <a:tc>
                  <a:txBody>
                    <a:bodyPr/>
                    <a:lstStyle/>
                    <a:p>
                      <a:pPr algn="ctr" fontAlgn="b"/>
                      <a:r>
                        <a:rPr lang="en-US" sz="1600" b="1" u="none" strike="noStrike">
                          <a:effectLst/>
                        </a:rPr>
                        <a:t>2022-23</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0.00%</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4.87%</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79%</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709661"/>
                  </a:ext>
                </a:extLst>
              </a:tr>
              <a:tr h="300367">
                <a:tc>
                  <a:txBody>
                    <a:bodyPr/>
                    <a:lstStyle/>
                    <a:p>
                      <a:pPr algn="ctr" fontAlgn="b"/>
                      <a:r>
                        <a:rPr lang="en-US" sz="1600" b="1" u="none" strike="noStrike">
                          <a:effectLst/>
                        </a:rPr>
                        <a:t>2021-22</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1.79%</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2.74%</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57%</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3195684"/>
                  </a:ext>
                </a:extLst>
              </a:tr>
              <a:tr h="300367">
                <a:tc>
                  <a:txBody>
                    <a:bodyPr/>
                    <a:lstStyle/>
                    <a:p>
                      <a:pPr algn="ctr" fontAlgn="b"/>
                      <a:r>
                        <a:rPr lang="en-US" sz="1600" b="1" u="none" strike="noStrike">
                          <a:effectLst/>
                        </a:rPr>
                        <a:t>2020-21</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1.38%</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2.56%</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60%</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487680"/>
                  </a:ext>
                </a:extLst>
              </a:tr>
              <a:tr h="300367">
                <a:tc>
                  <a:txBody>
                    <a:bodyPr/>
                    <a:lstStyle/>
                    <a:p>
                      <a:pPr algn="ctr" fontAlgn="b"/>
                      <a:r>
                        <a:rPr lang="en-US" sz="1600" b="1" u="none" strike="noStrike">
                          <a:effectLst/>
                        </a:rPr>
                        <a:t>2019-20</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2.24%</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2.24%</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55%</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7737555"/>
                  </a:ext>
                </a:extLst>
              </a:tr>
              <a:tr h="300367">
                <a:tc>
                  <a:txBody>
                    <a:bodyPr/>
                    <a:lstStyle/>
                    <a:p>
                      <a:pPr algn="ctr" fontAlgn="b"/>
                      <a:r>
                        <a:rPr lang="en-US" sz="1600" b="1" u="none" strike="noStrike">
                          <a:effectLst/>
                        </a:rPr>
                        <a:t>2018-19</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3.16%</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3.21%</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53%</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576186"/>
                  </a:ext>
                </a:extLst>
              </a:tr>
              <a:tr h="300367">
                <a:tc>
                  <a:txBody>
                    <a:bodyPr/>
                    <a:lstStyle/>
                    <a:p>
                      <a:pPr algn="ctr" fontAlgn="b"/>
                      <a:r>
                        <a:rPr lang="en-US" sz="1600" b="1" u="none" strike="noStrike">
                          <a:effectLst/>
                        </a:rPr>
                        <a:t>2017-18</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1.74%</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1.74%</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73%</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459019"/>
                  </a:ext>
                </a:extLst>
              </a:tr>
              <a:tr h="300367">
                <a:tc>
                  <a:txBody>
                    <a:bodyPr/>
                    <a:lstStyle/>
                    <a:p>
                      <a:pPr algn="ctr" fontAlgn="b"/>
                      <a:r>
                        <a:rPr lang="en-US" sz="1600" b="1" u="none" strike="noStrike">
                          <a:effectLst/>
                        </a:rPr>
                        <a:t>2016-17</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1.50%</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1.50%</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71%</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484502"/>
                  </a:ext>
                </a:extLst>
              </a:tr>
              <a:tr h="300367">
                <a:tc>
                  <a:txBody>
                    <a:bodyPr/>
                    <a:lstStyle/>
                    <a:p>
                      <a:pPr algn="ctr" fontAlgn="b"/>
                      <a:r>
                        <a:rPr lang="en-US" sz="1600" b="1" u="none" strike="noStrike">
                          <a:effectLst/>
                        </a:rPr>
                        <a:t>2015-16</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1.88%</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effectLst/>
                        </a:rPr>
                        <a:t>2.43%</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a:effectLst/>
                        </a:rPr>
                        <a:t>69%</a:t>
                      </a:r>
                      <a:endParaRPr lang="en-US" sz="16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180069"/>
                  </a:ext>
                </a:extLst>
              </a:tr>
              <a:tr h="600733">
                <a:tc>
                  <a:txBody>
                    <a:bodyPr/>
                    <a:lstStyle/>
                    <a:p>
                      <a:pPr algn="ctr" fontAlgn="ctr"/>
                      <a:r>
                        <a:rPr lang="en-US" sz="1600" b="1" u="none" strike="noStrike" dirty="0">
                          <a:solidFill>
                            <a:schemeClr val="bg1"/>
                          </a:solidFill>
                          <a:effectLst/>
                        </a:rPr>
                        <a:t>10-year Average</a:t>
                      </a:r>
                      <a:endParaRPr lang="en-US"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tc>
                  <a:txBody>
                    <a:bodyPr/>
                    <a:lstStyle/>
                    <a:p>
                      <a:pPr algn="ctr" fontAlgn="ctr"/>
                      <a:r>
                        <a:rPr lang="en-US" sz="1600" b="1" u="none" strike="noStrike" dirty="0">
                          <a:solidFill>
                            <a:schemeClr val="bg1"/>
                          </a:solidFill>
                          <a:effectLst/>
                        </a:rPr>
                        <a:t>1.66%</a:t>
                      </a:r>
                      <a:endParaRPr lang="en-US"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tc>
                  <a:txBody>
                    <a:bodyPr/>
                    <a:lstStyle/>
                    <a:p>
                      <a:pPr algn="ctr" fontAlgn="ctr"/>
                      <a:r>
                        <a:rPr lang="en-US" sz="1600" b="1" u="none" strike="noStrike" dirty="0">
                          <a:solidFill>
                            <a:schemeClr val="bg1"/>
                          </a:solidFill>
                          <a:effectLst/>
                        </a:rPr>
                        <a:t>2.62%</a:t>
                      </a:r>
                      <a:endParaRPr lang="en-US"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tc>
                  <a:txBody>
                    <a:bodyPr/>
                    <a:lstStyle/>
                    <a:p>
                      <a:pPr algn="ctr" fontAlgn="ctr"/>
                      <a:r>
                        <a:rPr lang="en-US" sz="1600" b="1" u="none" strike="noStrike" dirty="0">
                          <a:solidFill>
                            <a:schemeClr val="bg1"/>
                          </a:solidFill>
                          <a:effectLst/>
                        </a:rPr>
                        <a:t>66%</a:t>
                      </a:r>
                      <a:endParaRPr lang="en-US" sz="16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201603645"/>
                  </a:ext>
                </a:extLst>
              </a:tr>
            </a:tbl>
          </a:graphicData>
        </a:graphic>
      </p:graphicFrame>
    </p:spTree>
    <p:extLst>
      <p:ext uri="{BB962C8B-B14F-4D97-AF65-F5344CB8AC3E}">
        <p14:creationId xmlns:p14="http://schemas.microsoft.com/office/powerpoint/2010/main" val="313560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pPr fontAlgn="b"/>
            <a:r>
              <a:rPr lang="en-US" sz="4000" dirty="0"/>
              <a:t>Tax Levy </a:t>
            </a:r>
            <a:r>
              <a:rPr lang="en-US" sz="4000" dirty="0" smtClean="0"/>
              <a:t>Impact</a:t>
            </a:r>
            <a:endParaRPr lang="en-US" sz="4000" dirty="0">
              <a:solidFill>
                <a:srgbClr val="000000"/>
              </a:solidFill>
              <a:latin typeface="Calibri" panose="020F0502020204030204" pitchFamily="34" charset="0"/>
            </a:endParaRP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5" name="Slide Number Placeholder 4"/>
          <p:cNvSpPr>
            <a:spLocks noGrp="1"/>
          </p:cNvSpPr>
          <p:nvPr>
            <p:ph type="sldNum" sz="quarter" idx="12"/>
          </p:nvPr>
        </p:nvSpPr>
        <p:spPr>
          <a:xfrm>
            <a:off x="11912138" y="6402813"/>
            <a:ext cx="354445" cy="365125"/>
          </a:xfrm>
        </p:spPr>
        <p:txBody>
          <a:bodyPr/>
          <a:lstStyle/>
          <a:p>
            <a:fld id="{BC83A203-932D-49B3-A458-140E85AA3C04}" type="slidenum">
              <a:rPr lang="en-US" smtClean="0">
                <a:solidFill>
                  <a:schemeClr val="bg1"/>
                </a:solidFill>
              </a:rPr>
              <a:t>14</a:t>
            </a:fld>
            <a:endParaRPr lang="en-US"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908445165"/>
              </p:ext>
            </p:extLst>
          </p:nvPr>
        </p:nvGraphicFramePr>
        <p:xfrm>
          <a:off x="7489767" y="914752"/>
          <a:ext cx="3458097" cy="2239464"/>
        </p:xfrm>
        <a:graphic>
          <a:graphicData uri="http://schemas.openxmlformats.org/drawingml/2006/table">
            <a:tbl>
              <a:tblPr>
                <a:tableStyleId>{5C22544A-7EE6-4342-B048-85BDC9FD1C3A}</a:tableStyleId>
              </a:tblPr>
              <a:tblGrid>
                <a:gridCol w="3458097">
                  <a:extLst>
                    <a:ext uri="{9D8B030D-6E8A-4147-A177-3AD203B41FA5}">
                      <a16:colId xmlns:a16="http://schemas.microsoft.com/office/drawing/2014/main" val="1948219709"/>
                    </a:ext>
                  </a:extLst>
                </a:gridCol>
              </a:tblGrid>
              <a:tr h="373244">
                <a:tc>
                  <a:txBody>
                    <a:bodyPr/>
                    <a:lstStyle/>
                    <a:p>
                      <a:pPr algn="ctr" fontAlgn="b"/>
                      <a:r>
                        <a:rPr lang="en-US" sz="1400" b="1" u="none" strike="noStrike" dirty="0">
                          <a:solidFill>
                            <a:schemeClr val="bg1"/>
                          </a:solidFill>
                          <a:effectLst/>
                        </a:rPr>
                        <a:t>Assumptions:</a:t>
                      </a:r>
                      <a:endParaRPr lang="en-US" sz="14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3945276706"/>
                  </a:ext>
                </a:extLst>
              </a:tr>
              <a:tr h="373244">
                <a:tc>
                  <a:txBody>
                    <a:bodyPr/>
                    <a:lstStyle/>
                    <a:p>
                      <a:pPr algn="l" fontAlgn="b"/>
                      <a:r>
                        <a:rPr lang="en-US" sz="1400" b="1" u="none" strike="noStrike" dirty="0">
                          <a:effectLst/>
                        </a:rPr>
                        <a:t>1. Increase in Tax Levy of 2.5%</a:t>
                      </a:r>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488873"/>
                  </a:ext>
                </a:extLst>
              </a:tr>
              <a:tr h="373244">
                <a:tc>
                  <a:txBody>
                    <a:bodyPr/>
                    <a:lstStyle/>
                    <a:p>
                      <a:pPr algn="l" fontAlgn="b"/>
                      <a:r>
                        <a:rPr lang="en-US" sz="1400" b="1" u="none" strike="noStrike" dirty="0">
                          <a:effectLst/>
                        </a:rPr>
                        <a:t>2. Appropriated fund balance of $2,356,711</a:t>
                      </a:r>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132244"/>
                  </a:ext>
                </a:extLst>
              </a:tr>
              <a:tr h="373244">
                <a:tc>
                  <a:txBody>
                    <a:bodyPr/>
                    <a:lstStyle/>
                    <a:p>
                      <a:pPr algn="l" fontAlgn="b"/>
                      <a:r>
                        <a:rPr lang="en-US" sz="1400" b="1" u="none" strike="noStrike" dirty="0">
                          <a:effectLst/>
                        </a:rPr>
                        <a:t>3. STAR Exemption included</a:t>
                      </a:r>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344776"/>
                  </a:ext>
                </a:extLst>
              </a:tr>
              <a:tr h="373244">
                <a:tc>
                  <a:txBody>
                    <a:bodyPr/>
                    <a:lstStyle/>
                    <a:p>
                      <a:pPr algn="l" fontAlgn="b"/>
                      <a:r>
                        <a:rPr lang="en-US" sz="1400" b="1" u="none" strike="noStrike" dirty="0">
                          <a:effectLst/>
                        </a:rPr>
                        <a:t>4. No change in Town Assessed Value</a:t>
                      </a:r>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9050668"/>
                  </a:ext>
                </a:extLst>
              </a:tr>
              <a:tr h="373244">
                <a:tc>
                  <a:txBody>
                    <a:bodyPr/>
                    <a:lstStyle/>
                    <a:p>
                      <a:pPr algn="l" fontAlgn="b"/>
                      <a:r>
                        <a:rPr lang="en-US" sz="1400" b="1" u="none" strike="noStrike" dirty="0">
                          <a:effectLst/>
                        </a:rPr>
                        <a:t>5. No change in equalization rates</a:t>
                      </a:r>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85205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63688197"/>
              </p:ext>
            </p:extLst>
          </p:nvPr>
        </p:nvGraphicFramePr>
        <p:xfrm>
          <a:off x="640619" y="904517"/>
          <a:ext cx="5002375" cy="2249700"/>
        </p:xfrm>
        <a:graphic>
          <a:graphicData uri="http://schemas.openxmlformats.org/drawingml/2006/table">
            <a:tbl>
              <a:tblPr>
                <a:tableStyleId>{5C22544A-7EE6-4342-B048-85BDC9FD1C3A}</a:tableStyleId>
              </a:tblPr>
              <a:tblGrid>
                <a:gridCol w="1973095">
                  <a:extLst>
                    <a:ext uri="{9D8B030D-6E8A-4147-A177-3AD203B41FA5}">
                      <a16:colId xmlns:a16="http://schemas.microsoft.com/office/drawing/2014/main" val="1296052379"/>
                    </a:ext>
                  </a:extLst>
                </a:gridCol>
                <a:gridCol w="1514640">
                  <a:extLst>
                    <a:ext uri="{9D8B030D-6E8A-4147-A177-3AD203B41FA5}">
                      <a16:colId xmlns:a16="http://schemas.microsoft.com/office/drawing/2014/main" val="4019093676"/>
                    </a:ext>
                  </a:extLst>
                </a:gridCol>
                <a:gridCol w="1514640">
                  <a:extLst>
                    <a:ext uri="{9D8B030D-6E8A-4147-A177-3AD203B41FA5}">
                      <a16:colId xmlns:a16="http://schemas.microsoft.com/office/drawing/2014/main" val="3405757029"/>
                    </a:ext>
                  </a:extLst>
                </a:gridCol>
              </a:tblGrid>
              <a:tr h="449940">
                <a:tc rowSpan="2">
                  <a:txBody>
                    <a:bodyPr/>
                    <a:lstStyle/>
                    <a:p>
                      <a:pPr algn="ctr" fontAlgn="b"/>
                      <a:r>
                        <a:rPr lang="en-US" sz="1800" b="1" u="none" strike="noStrike" dirty="0">
                          <a:solidFill>
                            <a:schemeClr val="bg1"/>
                          </a:solidFill>
                          <a:effectLst/>
                        </a:rPr>
                        <a:t>Residence - Fair Market Value </a:t>
                      </a:r>
                      <a:endParaRPr lang="en-US" sz="18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F8945"/>
                    </a:solidFill>
                  </a:tcPr>
                </a:tc>
                <a:tc gridSpan="2">
                  <a:txBody>
                    <a:bodyPr/>
                    <a:lstStyle/>
                    <a:p>
                      <a:pPr algn="ctr" fontAlgn="b"/>
                      <a:r>
                        <a:rPr lang="en-US" sz="1800" b="1" u="none" strike="noStrike" dirty="0">
                          <a:solidFill>
                            <a:schemeClr val="bg1"/>
                          </a:solidFill>
                          <a:effectLst/>
                        </a:rPr>
                        <a:t>Estimated Tax Increase</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0F8945"/>
                    </a:solidFill>
                  </a:tcPr>
                </a:tc>
                <a:tc hMerge="1">
                  <a:txBody>
                    <a:bodyPr/>
                    <a:lstStyle/>
                    <a:p>
                      <a:endParaRPr lang="en-US"/>
                    </a:p>
                  </a:txBody>
                  <a:tcPr/>
                </a:tc>
                <a:extLst>
                  <a:ext uri="{0D108BD9-81ED-4DB2-BD59-A6C34878D82A}">
                    <a16:rowId xmlns:a16="http://schemas.microsoft.com/office/drawing/2014/main" val="1154850774"/>
                  </a:ext>
                </a:extLst>
              </a:tr>
              <a:tr h="449940">
                <a:tc vMerge="1">
                  <a:txBody>
                    <a:bodyPr/>
                    <a:lstStyle/>
                    <a:p>
                      <a:endParaRPr lang="en-US"/>
                    </a:p>
                  </a:txBody>
                  <a:tcPr/>
                </a:tc>
                <a:tc>
                  <a:txBody>
                    <a:bodyPr/>
                    <a:lstStyle/>
                    <a:p>
                      <a:pPr algn="ctr" fontAlgn="b"/>
                      <a:r>
                        <a:rPr lang="en-US" sz="1800" b="1" u="none" strike="noStrike" dirty="0">
                          <a:solidFill>
                            <a:schemeClr val="bg1"/>
                          </a:solidFill>
                          <a:effectLst/>
                        </a:rPr>
                        <a:t>Tax/Year</a:t>
                      </a:r>
                      <a:endParaRPr lang="en-US" sz="18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F8945"/>
                    </a:solidFill>
                  </a:tcPr>
                </a:tc>
                <a:tc>
                  <a:txBody>
                    <a:bodyPr/>
                    <a:lstStyle/>
                    <a:p>
                      <a:pPr algn="ctr" fontAlgn="b"/>
                      <a:r>
                        <a:rPr lang="en-US" sz="1800" b="1" u="none" strike="noStrike" dirty="0">
                          <a:solidFill>
                            <a:schemeClr val="bg1"/>
                          </a:solidFill>
                          <a:effectLst/>
                        </a:rPr>
                        <a:t>Tax/Month</a:t>
                      </a:r>
                      <a:endParaRPr lang="en-US" sz="18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661455963"/>
                  </a:ext>
                </a:extLst>
              </a:tr>
              <a:tr h="449940">
                <a:tc>
                  <a:txBody>
                    <a:bodyPr/>
                    <a:lstStyle/>
                    <a:p>
                      <a:pPr algn="ctr" fontAlgn="b"/>
                      <a:r>
                        <a:rPr lang="en-US" sz="1800" b="1" u="none" strike="noStrike" dirty="0">
                          <a:effectLst/>
                        </a:rPr>
                        <a:t>$250,000 </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$206 </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$17 </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5844544"/>
                  </a:ext>
                </a:extLst>
              </a:tr>
              <a:tr h="449940">
                <a:tc>
                  <a:txBody>
                    <a:bodyPr/>
                    <a:lstStyle/>
                    <a:p>
                      <a:pPr algn="ctr" fontAlgn="b"/>
                      <a:r>
                        <a:rPr lang="en-US" sz="1800" b="1" u="none" strike="noStrike" dirty="0">
                          <a:effectLst/>
                        </a:rPr>
                        <a:t>$350,000 </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$288 </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$24 </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5981655"/>
                  </a:ext>
                </a:extLst>
              </a:tr>
              <a:tr h="449940">
                <a:tc>
                  <a:txBody>
                    <a:bodyPr/>
                    <a:lstStyle/>
                    <a:p>
                      <a:pPr algn="ctr" fontAlgn="b"/>
                      <a:r>
                        <a:rPr lang="en-US" sz="1800" b="1" u="none" strike="noStrike" dirty="0">
                          <a:effectLst/>
                        </a:rPr>
                        <a:t>$450,000 </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a:effectLst/>
                        </a:rPr>
                        <a:t>$371 </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$31 </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635660"/>
                  </a:ext>
                </a:extLst>
              </a:tr>
            </a:tbl>
          </a:graphicData>
        </a:graphic>
      </p:graphicFrame>
      <p:sp>
        <p:nvSpPr>
          <p:cNvPr id="9" name="Rectangle 8"/>
          <p:cNvSpPr/>
          <p:nvPr/>
        </p:nvSpPr>
        <p:spPr>
          <a:xfrm>
            <a:off x="640619" y="3545839"/>
            <a:ext cx="10382057" cy="2062103"/>
          </a:xfrm>
          <a:prstGeom prst="rect">
            <a:avLst/>
          </a:prstGeom>
        </p:spPr>
        <p:txBody>
          <a:bodyPr wrap="square">
            <a:spAutoFit/>
          </a:bodyPr>
          <a:lstStyle/>
          <a:p>
            <a:pPr>
              <a:buNone/>
            </a:pPr>
            <a:r>
              <a:rPr lang="en-US" sz="2000" b="1" dirty="0">
                <a:cs typeface="Arial" pitchFamily="34" charset="0"/>
              </a:rPr>
              <a:t>School Tax </a:t>
            </a:r>
            <a:r>
              <a:rPr lang="en-US" sz="2000" b="1" dirty="0" smtClean="0">
                <a:cs typeface="Arial" pitchFamily="34" charset="0"/>
              </a:rPr>
              <a:t>Levy</a:t>
            </a:r>
          </a:p>
          <a:p>
            <a:pPr>
              <a:buClrTx/>
              <a:buSzPct val="100000"/>
            </a:pPr>
            <a:endParaRPr lang="en-US" sz="2000" b="1" dirty="0" smtClean="0">
              <a:solidFill>
                <a:srgbClr val="C00000"/>
              </a:solidFill>
              <a:cs typeface="Arial" pitchFamily="34" charset="0"/>
            </a:endParaRPr>
          </a:p>
          <a:p>
            <a:pPr marL="285750" indent="-285750">
              <a:buClrTx/>
              <a:buSzPct val="100000"/>
              <a:buBlip>
                <a:blip r:embed="rId3"/>
              </a:buBlip>
            </a:pPr>
            <a:r>
              <a:rPr lang="en-US" dirty="0" smtClean="0">
                <a:cs typeface="Arial" pitchFamily="34" charset="0"/>
              </a:rPr>
              <a:t>While </a:t>
            </a:r>
            <a:r>
              <a:rPr lang="en-US" dirty="0">
                <a:cs typeface="Arial" pitchFamily="34" charset="0"/>
              </a:rPr>
              <a:t>the Maximum Allowable Tax Levy is </a:t>
            </a:r>
            <a:r>
              <a:rPr lang="en-US" dirty="0" smtClean="0">
                <a:cs typeface="Arial" pitchFamily="34" charset="0"/>
              </a:rPr>
              <a:t>3.08%, </a:t>
            </a:r>
            <a:r>
              <a:rPr lang="en-US" dirty="0">
                <a:cs typeface="Arial" pitchFamily="34" charset="0"/>
              </a:rPr>
              <a:t>the </a:t>
            </a:r>
            <a:r>
              <a:rPr lang="en-US" dirty="0" smtClean="0">
                <a:cs typeface="Arial" pitchFamily="34" charset="0"/>
              </a:rPr>
              <a:t>25-26 Recommended </a:t>
            </a:r>
            <a:r>
              <a:rPr lang="en-US" dirty="0">
                <a:cs typeface="Arial" pitchFamily="34" charset="0"/>
              </a:rPr>
              <a:t>Budget reflects a </a:t>
            </a:r>
            <a:r>
              <a:rPr lang="en-US" dirty="0" smtClean="0">
                <a:cs typeface="Arial" pitchFamily="34" charset="0"/>
              </a:rPr>
              <a:t>2.50% </a:t>
            </a:r>
            <a:r>
              <a:rPr lang="en-US" dirty="0">
                <a:cs typeface="Arial" pitchFamily="34" charset="0"/>
              </a:rPr>
              <a:t>increase.  Note: for every 1% increase, the tax levy increases by $</a:t>
            </a:r>
            <a:r>
              <a:rPr lang="en-US" dirty="0" smtClean="0">
                <a:cs typeface="Arial" pitchFamily="34" charset="0"/>
              </a:rPr>
              <a:t>524,623.</a:t>
            </a:r>
            <a:endParaRPr lang="en-US" dirty="0">
              <a:cs typeface="Arial" pitchFamily="34" charset="0"/>
            </a:endParaRPr>
          </a:p>
          <a:p>
            <a:pPr marL="285750" indent="-285750">
              <a:buClrTx/>
              <a:buSzPct val="100000"/>
              <a:buBlip>
                <a:blip r:embed="rId3"/>
              </a:buBlip>
            </a:pPr>
            <a:endParaRPr lang="en-US" dirty="0">
              <a:cs typeface="Arial" pitchFamily="34" charset="0"/>
            </a:endParaRPr>
          </a:p>
          <a:p>
            <a:pPr marL="285750" indent="-285750">
              <a:buClrTx/>
              <a:buSzPct val="100000"/>
              <a:buBlip>
                <a:blip r:embed="rId3"/>
              </a:buBlip>
            </a:pPr>
            <a:r>
              <a:rPr lang="en-US" dirty="0" smtClean="0">
                <a:cs typeface="Arial" pitchFamily="34" charset="0"/>
              </a:rPr>
              <a:t>The above </a:t>
            </a:r>
            <a:r>
              <a:rPr lang="en-US" dirty="0">
                <a:cs typeface="Arial" pitchFamily="34" charset="0"/>
              </a:rPr>
              <a:t>reflects the estimated increase in school taxes under the </a:t>
            </a:r>
            <a:r>
              <a:rPr lang="en-US" b="1" dirty="0">
                <a:cs typeface="Arial" pitchFamily="34" charset="0"/>
              </a:rPr>
              <a:t>Proposed Tax Levy increase of </a:t>
            </a:r>
            <a:r>
              <a:rPr lang="en-US" b="1" dirty="0" smtClean="0">
                <a:cs typeface="Arial" pitchFamily="34" charset="0"/>
              </a:rPr>
              <a:t>2.50%</a:t>
            </a:r>
            <a:r>
              <a:rPr lang="en-US" dirty="0" smtClean="0">
                <a:cs typeface="Arial" pitchFamily="34" charset="0"/>
              </a:rPr>
              <a:t>.</a:t>
            </a:r>
            <a:r>
              <a:rPr lang="en-US" b="1" dirty="0" smtClean="0">
                <a:cs typeface="Arial" pitchFamily="34" charset="0"/>
              </a:rPr>
              <a:t>  </a:t>
            </a:r>
            <a:r>
              <a:rPr lang="en-US" sz="1600" i="1" dirty="0">
                <a:cs typeface="Arial" pitchFamily="34" charset="0"/>
              </a:rPr>
              <a:t>Note: based on current </a:t>
            </a:r>
            <a:r>
              <a:rPr lang="en-US" sz="1600" i="1" dirty="0" smtClean="0">
                <a:cs typeface="Arial" pitchFamily="34" charset="0"/>
              </a:rPr>
              <a:t>2024-25 </a:t>
            </a:r>
            <a:r>
              <a:rPr lang="en-US" sz="1600" i="1" dirty="0">
                <a:cs typeface="Arial" pitchFamily="34" charset="0"/>
              </a:rPr>
              <a:t>assessment levels and equalization rates.</a:t>
            </a:r>
          </a:p>
        </p:txBody>
      </p:sp>
    </p:spTree>
    <p:extLst>
      <p:ext uri="{BB962C8B-B14F-4D97-AF65-F5344CB8AC3E}">
        <p14:creationId xmlns:p14="http://schemas.microsoft.com/office/powerpoint/2010/main" val="1703481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smtClean="0"/>
              <a:t>Contingency Budget</a:t>
            </a:r>
            <a:endParaRPr lang="en-US" sz="4000" dirty="0"/>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Rectangle 1"/>
          <p:cNvSpPr/>
          <p:nvPr/>
        </p:nvSpPr>
        <p:spPr>
          <a:xfrm>
            <a:off x="640619" y="920359"/>
            <a:ext cx="10523374" cy="5355312"/>
          </a:xfrm>
          <a:prstGeom prst="rect">
            <a:avLst/>
          </a:prstGeom>
        </p:spPr>
        <p:txBody>
          <a:bodyPr wrap="square">
            <a:spAutoFit/>
          </a:bodyPr>
          <a:lstStyle/>
          <a:p>
            <a:r>
              <a:rPr lang="en-US" b="1" dirty="0"/>
              <a:t>Budget Passed or Defeated?</a:t>
            </a:r>
          </a:p>
          <a:p>
            <a:pPr marL="285750" indent="-285750">
              <a:buFont typeface="Arial" panose="020B0604020202020204" pitchFamily="34" charset="0"/>
              <a:buChar char="•"/>
            </a:pPr>
            <a:r>
              <a:rPr lang="en-US" dirty="0"/>
              <a:t>If proposed budget passes, enact budget effective July 1st.</a:t>
            </a:r>
          </a:p>
          <a:p>
            <a:pPr marL="285750" indent="-285750">
              <a:buFont typeface="Arial" panose="020B0604020202020204" pitchFamily="34" charset="0"/>
              <a:buChar char="•"/>
            </a:pPr>
            <a:r>
              <a:rPr lang="en-US" dirty="0"/>
              <a:t>If proposed budget is defeated, district may do one of the following:</a:t>
            </a:r>
          </a:p>
          <a:p>
            <a:pPr marL="742950" lvl="1" indent="-285750">
              <a:buFont typeface="Arial" panose="020B0604020202020204" pitchFamily="34" charset="0"/>
              <a:buChar char="•"/>
            </a:pPr>
            <a:r>
              <a:rPr lang="en-US" dirty="0"/>
              <a:t>Resubmit the defeated budget allowing enough time for legal notices</a:t>
            </a:r>
          </a:p>
          <a:p>
            <a:pPr marL="742950" lvl="1" indent="-285750">
              <a:buFont typeface="Arial" panose="020B0604020202020204" pitchFamily="34" charset="0"/>
              <a:buChar char="•"/>
            </a:pPr>
            <a:r>
              <a:rPr lang="en-US" dirty="0"/>
              <a:t>Submit a revised budget allowing enough time for legal notices</a:t>
            </a:r>
          </a:p>
          <a:p>
            <a:pPr marL="742950" lvl="1" indent="-285750">
              <a:buFont typeface="Arial" panose="020B0604020202020204" pitchFamily="34" charset="0"/>
              <a:buChar char="•"/>
            </a:pPr>
            <a:r>
              <a:rPr lang="en-US" dirty="0"/>
              <a:t>Adopt a contingent budget </a:t>
            </a:r>
          </a:p>
          <a:p>
            <a:pPr marL="285750" indent="-285750">
              <a:buFont typeface="Arial" panose="020B0604020202020204" pitchFamily="34" charset="0"/>
              <a:buChar char="•"/>
            </a:pPr>
            <a:r>
              <a:rPr lang="en-US" dirty="0"/>
              <a:t>If the resubmitted or revised budget is defeated, the BOE must adopt a contingent budget.</a:t>
            </a:r>
          </a:p>
          <a:p>
            <a:pPr marL="285750" indent="-285750">
              <a:buFont typeface="Arial" panose="020B0604020202020204" pitchFamily="34" charset="0"/>
              <a:buChar char="•"/>
            </a:pPr>
            <a:r>
              <a:rPr lang="en-US" dirty="0"/>
              <a:t>Uniform Statewide Budget Revote </a:t>
            </a:r>
            <a:r>
              <a:rPr lang="en-US" dirty="0" smtClean="0"/>
              <a:t>Date - </a:t>
            </a:r>
            <a:r>
              <a:rPr lang="en-US" dirty="0"/>
              <a:t>3rd Tuesday in June</a:t>
            </a:r>
          </a:p>
          <a:p>
            <a:endParaRPr lang="en-US" dirty="0"/>
          </a:p>
          <a:p>
            <a:r>
              <a:rPr lang="en-US" b="1" dirty="0"/>
              <a:t>Structure of Contingent Budget</a:t>
            </a:r>
          </a:p>
          <a:p>
            <a:pPr marL="285750" indent="-285750">
              <a:buFont typeface="Arial" panose="020B0604020202020204" pitchFamily="34" charset="0"/>
              <a:buChar char="•"/>
            </a:pPr>
            <a:r>
              <a:rPr lang="en-US" dirty="0"/>
              <a:t>Includes teachers’ salaries and ordinary contingent expenses.</a:t>
            </a:r>
          </a:p>
          <a:p>
            <a:pPr marL="742950" lvl="1" indent="-285750">
              <a:buFont typeface="Arial" panose="020B0604020202020204" pitchFamily="34" charset="0"/>
              <a:buChar char="•"/>
            </a:pPr>
            <a:r>
              <a:rPr lang="en-US" dirty="0"/>
              <a:t>Teachers </a:t>
            </a:r>
            <a:r>
              <a:rPr lang="en-US" dirty="0" smtClean="0"/>
              <a:t>salaries include </a:t>
            </a:r>
            <a:r>
              <a:rPr lang="en-US" dirty="0"/>
              <a:t>professional educator positions certified by the State Education Department including teachers, teacher assistants, administrators, and various professional specialists working within pupil personnel services.</a:t>
            </a:r>
          </a:p>
          <a:p>
            <a:pPr marL="285750" indent="-285750">
              <a:buFont typeface="Arial" panose="020B0604020202020204" pitchFamily="34" charset="0"/>
              <a:buChar char="•"/>
            </a:pPr>
            <a:r>
              <a:rPr lang="en-US" dirty="0"/>
              <a:t>Ordinary contingent expenses are those necessary to provide the </a:t>
            </a:r>
            <a:r>
              <a:rPr lang="en-US" i="1" dirty="0"/>
              <a:t>minimum services </a:t>
            </a:r>
            <a:r>
              <a:rPr lang="en-US" dirty="0"/>
              <a:t>legally required to:</a:t>
            </a:r>
          </a:p>
          <a:p>
            <a:pPr marL="742950" lvl="1" indent="-285750">
              <a:buFont typeface="Arial" panose="020B0604020202020204" pitchFamily="34" charset="0"/>
              <a:buChar char="•"/>
            </a:pPr>
            <a:r>
              <a:rPr lang="en-US" dirty="0"/>
              <a:t>Operate and maintain school buildings and the educational program</a:t>
            </a:r>
          </a:p>
          <a:p>
            <a:pPr marL="742950" lvl="1" indent="-285750">
              <a:buFont typeface="Arial" panose="020B0604020202020204" pitchFamily="34" charset="0"/>
              <a:buChar char="•"/>
            </a:pPr>
            <a:r>
              <a:rPr lang="en-US" dirty="0"/>
              <a:t>Preserve the property of the district; and</a:t>
            </a:r>
          </a:p>
          <a:p>
            <a:pPr marL="742950" lvl="1" indent="-285750">
              <a:buFont typeface="Arial" panose="020B0604020202020204" pitchFamily="34" charset="0"/>
              <a:buChar char="•"/>
            </a:pPr>
            <a:r>
              <a:rPr lang="en-US" dirty="0"/>
              <a:t>Ensure the health and safety of students and staff</a:t>
            </a:r>
          </a:p>
          <a:p>
            <a:pPr marL="285750" indent="-285750">
              <a:buFont typeface="Arial" panose="020B0604020202020204" pitchFamily="34" charset="0"/>
              <a:buChar char="•"/>
            </a:pPr>
            <a:r>
              <a:rPr lang="en-US" i="1" dirty="0"/>
              <a:t>The Board of Education determines which appropriations constitute ordinary contingent expenses.</a:t>
            </a:r>
          </a:p>
        </p:txBody>
      </p:sp>
      <p:sp>
        <p:nvSpPr>
          <p:cNvPr id="3" name="Slide Number Placeholder 2"/>
          <p:cNvSpPr>
            <a:spLocks noGrp="1"/>
          </p:cNvSpPr>
          <p:nvPr>
            <p:ph type="sldNum" sz="quarter" idx="12"/>
          </p:nvPr>
        </p:nvSpPr>
        <p:spPr>
          <a:xfrm>
            <a:off x="11858106" y="6409236"/>
            <a:ext cx="372687" cy="365125"/>
          </a:xfrm>
        </p:spPr>
        <p:txBody>
          <a:bodyPr/>
          <a:lstStyle/>
          <a:p>
            <a:fld id="{BC83A203-932D-49B3-A458-140E85AA3C04}" type="slidenum">
              <a:rPr lang="en-US" smtClean="0">
                <a:solidFill>
                  <a:schemeClr val="bg1"/>
                </a:solidFill>
              </a:rPr>
              <a:t>15</a:t>
            </a:fld>
            <a:endParaRPr lang="en-US" dirty="0">
              <a:solidFill>
                <a:schemeClr val="bg1"/>
              </a:solidFill>
            </a:endParaRPr>
          </a:p>
        </p:txBody>
      </p:sp>
    </p:spTree>
    <p:extLst>
      <p:ext uri="{BB962C8B-B14F-4D97-AF65-F5344CB8AC3E}">
        <p14:creationId xmlns:p14="http://schemas.microsoft.com/office/powerpoint/2010/main" val="222479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smtClean="0"/>
              <a:t>Contingency Budget</a:t>
            </a:r>
            <a:endParaRPr lang="en-US" sz="4000" dirty="0"/>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Rectangle 1"/>
          <p:cNvSpPr/>
          <p:nvPr/>
        </p:nvSpPr>
        <p:spPr>
          <a:xfrm>
            <a:off x="640619" y="920359"/>
            <a:ext cx="10523374" cy="3785652"/>
          </a:xfrm>
          <a:prstGeom prst="rect">
            <a:avLst/>
          </a:prstGeom>
        </p:spPr>
        <p:txBody>
          <a:bodyPr wrap="square">
            <a:spAutoFit/>
          </a:bodyPr>
          <a:lstStyle/>
          <a:p>
            <a:r>
              <a:rPr lang="en-US" sz="2000" b="1" u="sng" dirty="0"/>
              <a:t>What is a contingency budget and why would we need one?</a:t>
            </a:r>
          </a:p>
          <a:p>
            <a:pPr marL="342900" indent="-342900">
              <a:buFont typeface="Arial" panose="020B0604020202020204" pitchFamily="34" charset="0"/>
              <a:buChar char="•"/>
            </a:pPr>
            <a:r>
              <a:rPr lang="en-US" sz="2000" dirty="0"/>
              <a:t>If the budget vote fails twice, the District must adopt a contingency budget which has many requirements including:</a:t>
            </a:r>
          </a:p>
          <a:p>
            <a:pPr marL="800100" lvl="1" indent="-342900">
              <a:buFont typeface="Arial" panose="020B0604020202020204" pitchFamily="34" charset="0"/>
              <a:buChar char="•"/>
            </a:pPr>
            <a:r>
              <a:rPr lang="en-US" dirty="0"/>
              <a:t>All programs face potential impacts</a:t>
            </a:r>
          </a:p>
          <a:p>
            <a:pPr marL="800100" lvl="1" indent="-342900">
              <a:buFont typeface="Arial" panose="020B0604020202020204" pitchFamily="34" charset="0"/>
              <a:buChar char="•"/>
            </a:pPr>
            <a:r>
              <a:rPr lang="en-US" dirty="0"/>
              <a:t>No increase to the prior year’s tax levy - Tax levy at 0%</a:t>
            </a:r>
          </a:p>
          <a:p>
            <a:pPr marL="800100" lvl="1" indent="-342900">
              <a:buFont typeface="Arial" panose="020B0604020202020204" pitchFamily="34" charset="0"/>
              <a:buChar char="•"/>
            </a:pPr>
            <a:r>
              <a:rPr lang="en-US" dirty="0"/>
              <a:t>No purchases of buses or equipment</a:t>
            </a:r>
          </a:p>
          <a:p>
            <a:pPr marL="800100" lvl="1" indent="-342900">
              <a:buFont typeface="Arial" panose="020B0604020202020204" pitchFamily="34" charset="0"/>
              <a:buChar char="•"/>
            </a:pPr>
            <a:r>
              <a:rPr lang="en-US" dirty="0"/>
              <a:t>Capital Outlay project is eliminated (effect on tax cap calculation going forward)</a:t>
            </a:r>
          </a:p>
          <a:p>
            <a:pPr marL="800100" lvl="1" indent="-342900">
              <a:buFont typeface="Arial" panose="020B0604020202020204" pitchFamily="34" charset="0"/>
              <a:buChar char="•"/>
            </a:pPr>
            <a:r>
              <a:rPr lang="en-US" dirty="0"/>
              <a:t>Administrative Component of Budget is limited to prior year’s % of total budget</a:t>
            </a:r>
          </a:p>
          <a:p>
            <a:pPr marL="800100" lvl="1" indent="-342900">
              <a:buFont typeface="Arial" panose="020B0604020202020204" pitchFamily="34" charset="0"/>
              <a:buChar char="•"/>
            </a:pPr>
            <a:r>
              <a:rPr lang="en-US" dirty="0"/>
              <a:t>To the extent aid is specifically designated for the purchase of equipment (computer hardware), such equipment can be considered an ordinary contingent expense.</a:t>
            </a:r>
          </a:p>
          <a:p>
            <a:pPr marL="800100" lvl="1" indent="-342900">
              <a:buFont typeface="Arial" panose="020B0604020202020204" pitchFamily="34" charset="0"/>
              <a:buChar char="•"/>
            </a:pPr>
            <a:r>
              <a:rPr lang="en-US" dirty="0"/>
              <a:t>No use of school facilities by outside groups (unless costs are reimbursed)</a:t>
            </a:r>
          </a:p>
          <a:p>
            <a:pPr marL="800100" lvl="1" indent="-342900">
              <a:buFont typeface="Arial" panose="020B0604020202020204" pitchFamily="34" charset="0"/>
              <a:buChar char="•"/>
            </a:pPr>
            <a:r>
              <a:rPr lang="en-US" dirty="0"/>
              <a:t>Taylor law must apply to consider ordinary contingent expense</a:t>
            </a:r>
          </a:p>
          <a:p>
            <a:pPr marL="800100" lvl="1" indent="-342900">
              <a:buFont typeface="Arial" panose="020B0604020202020204" pitchFamily="34" charset="0"/>
              <a:buChar char="•"/>
            </a:pPr>
            <a:r>
              <a:rPr lang="en-US" dirty="0"/>
              <a:t>Certain field trips are eliminated (unless fully reimbursed)</a:t>
            </a:r>
          </a:p>
        </p:txBody>
      </p:sp>
      <p:sp>
        <p:nvSpPr>
          <p:cNvPr id="3" name="Slide Number Placeholder 2"/>
          <p:cNvSpPr>
            <a:spLocks noGrp="1"/>
          </p:cNvSpPr>
          <p:nvPr>
            <p:ph type="sldNum" sz="quarter" idx="12"/>
          </p:nvPr>
        </p:nvSpPr>
        <p:spPr>
          <a:xfrm>
            <a:off x="11858106" y="6409236"/>
            <a:ext cx="372687" cy="365125"/>
          </a:xfrm>
        </p:spPr>
        <p:txBody>
          <a:bodyPr/>
          <a:lstStyle/>
          <a:p>
            <a:fld id="{BC83A203-932D-49B3-A458-140E85AA3C04}" type="slidenum">
              <a:rPr lang="en-US" smtClean="0">
                <a:solidFill>
                  <a:schemeClr val="bg1"/>
                </a:solidFill>
              </a:rPr>
              <a:t>16</a:t>
            </a:fld>
            <a:endParaRPr lang="en-US" dirty="0">
              <a:solidFill>
                <a:schemeClr val="bg1"/>
              </a:solidFill>
            </a:endParaRPr>
          </a:p>
        </p:txBody>
      </p:sp>
    </p:spTree>
    <p:extLst>
      <p:ext uri="{BB962C8B-B14F-4D97-AF65-F5344CB8AC3E}">
        <p14:creationId xmlns:p14="http://schemas.microsoft.com/office/powerpoint/2010/main" val="269700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smtClean="0"/>
              <a:t>New Capital Reserve Proposition </a:t>
            </a:r>
            <a:endParaRPr lang="en-US" sz="4000" dirty="0"/>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Rectangle 1"/>
          <p:cNvSpPr/>
          <p:nvPr/>
        </p:nvSpPr>
        <p:spPr>
          <a:xfrm>
            <a:off x="640619" y="1626181"/>
            <a:ext cx="10523374" cy="3693319"/>
          </a:xfrm>
          <a:prstGeom prst="rect">
            <a:avLst/>
          </a:prstGeom>
        </p:spPr>
        <p:txBody>
          <a:bodyPr wrap="square">
            <a:spAutoFit/>
          </a:bodyPr>
          <a:lstStyle/>
          <a:p>
            <a:pPr>
              <a:lnSpc>
                <a:spcPct val="150000"/>
              </a:lnSpc>
            </a:pPr>
            <a:r>
              <a:rPr lang="en-US" b="1" i="1" dirty="0"/>
              <a:t>RESOLVED,</a:t>
            </a:r>
            <a:r>
              <a:rPr lang="en-US" i="1" dirty="0"/>
              <a:t> that the Cornwall Central School District, is hereby authorized to establish a new capital reserve fund pursuant to Section 3651 of the Education Law to be designated 2025 Buildings and Facilities Capital Reserve Fund for the construction of additions to, improvements to, reconstruction and equipping of School District buildings, facilities and athletic fields and tracks, including original furnishings, equipment, machinery, apparatus, appurtenances, and site and incidental improvements and expenses in connection therewith, at an ultimate amount of $5,000,000, plus accrued interest and investment earnings, with a probable term of ten (10) years, the source of funding to be surplus dollars and/or legally available funds available to the District when it closes its books every June 30.</a:t>
            </a:r>
          </a:p>
          <a:p>
            <a:pPr marL="285750" indent="-285750">
              <a:buFont typeface="Arial" panose="020B0604020202020204" pitchFamily="34" charset="0"/>
              <a:buChar char="•"/>
            </a:pPr>
            <a:endParaRPr lang="en-US" i="1" dirty="0"/>
          </a:p>
        </p:txBody>
      </p:sp>
      <p:sp>
        <p:nvSpPr>
          <p:cNvPr id="3" name="Slide Number Placeholder 2"/>
          <p:cNvSpPr>
            <a:spLocks noGrp="1"/>
          </p:cNvSpPr>
          <p:nvPr>
            <p:ph type="sldNum" sz="quarter" idx="12"/>
          </p:nvPr>
        </p:nvSpPr>
        <p:spPr>
          <a:xfrm>
            <a:off x="11858106" y="6409236"/>
            <a:ext cx="372687" cy="365125"/>
          </a:xfrm>
        </p:spPr>
        <p:txBody>
          <a:bodyPr/>
          <a:lstStyle/>
          <a:p>
            <a:fld id="{BC83A203-932D-49B3-A458-140E85AA3C04}" type="slidenum">
              <a:rPr lang="en-US" smtClean="0">
                <a:solidFill>
                  <a:schemeClr val="bg1"/>
                </a:solidFill>
              </a:rPr>
              <a:t>17</a:t>
            </a:fld>
            <a:endParaRPr lang="en-US" dirty="0">
              <a:solidFill>
                <a:schemeClr val="bg1"/>
              </a:solidFill>
            </a:endParaRPr>
          </a:p>
        </p:txBody>
      </p:sp>
      <p:sp>
        <p:nvSpPr>
          <p:cNvPr id="5" name="TextBox 4"/>
          <p:cNvSpPr txBox="1"/>
          <p:nvPr/>
        </p:nvSpPr>
        <p:spPr>
          <a:xfrm>
            <a:off x="640619" y="968718"/>
            <a:ext cx="10298930" cy="584775"/>
          </a:xfrm>
          <a:prstGeom prst="rect">
            <a:avLst/>
          </a:prstGeom>
          <a:noFill/>
        </p:spPr>
        <p:txBody>
          <a:bodyPr wrap="square" rtlCol="0">
            <a:spAutoFit/>
          </a:bodyPr>
          <a:lstStyle/>
          <a:p>
            <a:r>
              <a:rPr lang="en-US" sz="3200" b="1" dirty="0" smtClean="0"/>
              <a:t>On the May 20, 2025 ballot:</a:t>
            </a:r>
            <a:endParaRPr lang="en-US" sz="3200" b="1" dirty="0"/>
          </a:p>
        </p:txBody>
      </p:sp>
      <p:pic>
        <p:nvPicPr>
          <p:cNvPr id="9" name="Picture 8" descr="Voting in the Next Election – WAVE Educational Fund"/>
          <p:cNvPicPr>
            <a:picLocks noChangeAspect="1"/>
          </p:cNvPicPr>
          <p:nvPr/>
        </p:nvPicPr>
        <p:blipFill rotWithShape="1">
          <a:blip r:embed="rId3" cstate="print">
            <a:extLst>
              <a:ext uri="{28A0092B-C50C-407E-A947-70E740481C1C}">
                <a14:useLocalDpi xmlns:a14="http://schemas.microsoft.com/office/drawing/2010/main" val="0"/>
              </a:ext>
            </a:extLst>
          </a:blip>
          <a:srcRect t="22554"/>
          <a:stretch/>
        </p:blipFill>
        <p:spPr>
          <a:xfrm>
            <a:off x="4324169" y="4646858"/>
            <a:ext cx="3156274" cy="1630976"/>
          </a:xfrm>
          <a:prstGeom prst="rect">
            <a:avLst/>
          </a:prstGeom>
        </p:spPr>
      </p:pic>
    </p:spTree>
    <p:extLst>
      <p:ext uri="{BB962C8B-B14F-4D97-AF65-F5344CB8AC3E}">
        <p14:creationId xmlns:p14="http://schemas.microsoft.com/office/powerpoint/2010/main" val="293852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1" y="0"/>
            <a:ext cx="10773295" cy="707886"/>
          </a:xfrm>
          <a:prstGeom prst="rect">
            <a:avLst/>
          </a:prstGeom>
          <a:noFill/>
        </p:spPr>
        <p:txBody>
          <a:bodyPr wrap="square" rtlCol="0">
            <a:spAutoFit/>
          </a:bodyPr>
          <a:lstStyle/>
          <a:p>
            <a:r>
              <a:rPr lang="en-US" sz="4000" dirty="0"/>
              <a:t>2025-26 Budget </a:t>
            </a:r>
            <a:r>
              <a:rPr lang="en-US" sz="4000" dirty="0" smtClean="0"/>
              <a:t>Calendar, Questions &amp; Discussion  </a:t>
            </a:r>
            <a:endParaRPr lang="en-US" sz="4000" dirty="0"/>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3" name="Slide Number Placeholder 2"/>
          <p:cNvSpPr>
            <a:spLocks noGrp="1"/>
          </p:cNvSpPr>
          <p:nvPr>
            <p:ph type="sldNum" sz="quarter" idx="12"/>
          </p:nvPr>
        </p:nvSpPr>
        <p:spPr>
          <a:xfrm>
            <a:off x="11858106" y="6409236"/>
            <a:ext cx="372687" cy="365125"/>
          </a:xfrm>
        </p:spPr>
        <p:txBody>
          <a:bodyPr/>
          <a:lstStyle/>
          <a:p>
            <a:fld id="{BC83A203-932D-49B3-A458-140E85AA3C04}" type="slidenum">
              <a:rPr lang="en-US" smtClean="0">
                <a:solidFill>
                  <a:schemeClr val="bg1"/>
                </a:solidFill>
              </a:rPr>
              <a:t>18</a:t>
            </a:fld>
            <a:endParaRPr lang="en-US" dirty="0">
              <a:solidFill>
                <a:schemeClr val="bg1"/>
              </a:solidFill>
            </a:endParaRPr>
          </a:p>
        </p:txBody>
      </p:sp>
      <p:sp>
        <p:nvSpPr>
          <p:cNvPr id="9" name="Rectangle 8"/>
          <p:cNvSpPr/>
          <p:nvPr/>
        </p:nvSpPr>
        <p:spPr>
          <a:xfrm>
            <a:off x="849086" y="1012920"/>
            <a:ext cx="10825171" cy="5047536"/>
          </a:xfrm>
          <a:prstGeom prst="rect">
            <a:avLst/>
          </a:prstGeom>
        </p:spPr>
        <p:txBody>
          <a:bodyPr wrap="square">
            <a:spAutoFit/>
          </a:bodyPr>
          <a:lstStyle/>
          <a:p>
            <a:pPr>
              <a:buNone/>
            </a:pPr>
            <a:r>
              <a:rPr lang="en-US" sz="1400" b="1" dirty="0">
                <a:cs typeface="Arial" pitchFamily="34" charset="0"/>
              </a:rPr>
              <a:t>February </a:t>
            </a:r>
            <a:r>
              <a:rPr lang="en-US" sz="1400" b="1" dirty="0" smtClean="0">
                <a:cs typeface="Arial" pitchFamily="34" charset="0"/>
              </a:rPr>
              <a:t>10, </a:t>
            </a:r>
            <a:r>
              <a:rPr lang="en-US" sz="1400" b="1" dirty="0">
                <a:cs typeface="Arial" pitchFamily="34" charset="0"/>
              </a:rPr>
              <a:t>2025</a:t>
            </a:r>
            <a:r>
              <a:rPr lang="en-US" sz="1400" dirty="0">
                <a:cs typeface="Arial" pitchFamily="34" charset="0"/>
              </a:rPr>
              <a:t>		BOE Budget Session (7 pm – Cornwall Elementary)</a:t>
            </a:r>
          </a:p>
          <a:p>
            <a:pPr>
              <a:buNone/>
            </a:pPr>
            <a:r>
              <a:rPr lang="en-US" sz="1400" dirty="0">
                <a:cs typeface="Arial" pitchFamily="34" charset="0"/>
              </a:rPr>
              <a:t>       </a:t>
            </a:r>
            <a:r>
              <a:rPr lang="en-US" sz="1400" i="1" dirty="0">
                <a:cs typeface="Arial" pitchFamily="34" charset="0"/>
              </a:rPr>
              <a:t>(Monday)</a:t>
            </a:r>
          </a:p>
          <a:p>
            <a:pPr>
              <a:buNone/>
            </a:pPr>
            <a:endParaRPr lang="en-US" sz="1400" b="1" dirty="0" smtClean="0">
              <a:cs typeface="Arial" pitchFamily="34" charset="0"/>
            </a:endParaRPr>
          </a:p>
          <a:p>
            <a:pPr>
              <a:buNone/>
            </a:pPr>
            <a:r>
              <a:rPr lang="en-US" sz="1400" b="1" dirty="0" smtClean="0">
                <a:cs typeface="Arial" pitchFamily="34" charset="0"/>
              </a:rPr>
              <a:t>February </a:t>
            </a:r>
            <a:r>
              <a:rPr lang="en-US" sz="1400" b="1" dirty="0">
                <a:cs typeface="Arial" pitchFamily="34" charset="0"/>
              </a:rPr>
              <a:t>24, 2025</a:t>
            </a:r>
            <a:r>
              <a:rPr lang="en-US" sz="1400" dirty="0">
                <a:cs typeface="Arial" pitchFamily="34" charset="0"/>
              </a:rPr>
              <a:t>	</a:t>
            </a:r>
            <a:r>
              <a:rPr lang="en-US" sz="1400" dirty="0" smtClean="0">
                <a:cs typeface="Arial" pitchFamily="34" charset="0"/>
              </a:rPr>
              <a:t>	BOE </a:t>
            </a:r>
            <a:r>
              <a:rPr lang="en-US" sz="1400" dirty="0">
                <a:cs typeface="Arial" pitchFamily="34" charset="0"/>
              </a:rPr>
              <a:t>Budget Session (7 pm – Cornwall Elementary)</a:t>
            </a:r>
          </a:p>
          <a:p>
            <a:pPr>
              <a:buNone/>
            </a:pPr>
            <a:r>
              <a:rPr lang="en-US" sz="1400" dirty="0">
                <a:cs typeface="Arial" pitchFamily="34" charset="0"/>
              </a:rPr>
              <a:t>       </a:t>
            </a:r>
            <a:r>
              <a:rPr lang="en-US" sz="1400" i="1" dirty="0">
                <a:cs typeface="Arial" pitchFamily="34" charset="0"/>
              </a:rPr>
              <a:t>(Monday)</a:t>
            </a:r>
          </a:p>
          <a:p>
            <a:pPr>
              <a:buNone/>
            </a:pPr>
            <a:endParaRPr lang="en-US" sz="1400" dirty="0">
              <a:cs typeface="Arial" pitchFamily="34" charset="0"/>
            </a:endParaRPr>
          </a:p>
          <a:p>
            <a:pPr>
              <a:buNone/>
            </a:pPr>
            <a:r>
              <a:rPr lang="en-US" sz="1400" b="1" dirty="0">
                <a:cs typeface="Arial" pitchFamily="34" charset="0"/>
              </a:rPr>
              <a:t>March 10, 2025</a:t>
            </a:r>
            <a:r>
              <a:rPr lang="en-US" sz="1400" dirty="0">
                <a:cs typeface="Arial" pitchFamily="34" charset="0"/>
              </a:rPr>
              <a:t>		BOE Budget Session (7 pm – Cornwall Elementary)</a:t>
            </a:r>
          </a:p>
          <a:p>
            <a:pPr>
              <a:buNone/>
            </a:pPr>
            <a:r>
              <a:rPr lang="en-US" sz="1400" i="1" dirty="0">
                <a:cs typeface="Arial" pitchFamily="34" charset="0"/>
              </a:rPr>
              <a:t>       (Monday)</a:t>
            </a:r>
          </a:p>
          <a:p>
            <a:pPr>
              <a:buNone/>
            </a:pPr>
            <a:endParaRPr lang="en-US" sz="1400" dirty="0">
              <a:cs typeface="Arial" pitchFamily="34" charset="0"/>
            </a:endParaRPr>
          </a:p>
          <a:p>
            <a:pPr>
              <a:buNone/>
            </a:pPr>
            <a:r>
              <a:rPr lang="en-US" sz="1400" b="1" dirty="0">
                <a:cs typeface="Arial" pitchFamily="34" charset="0"/>
              </a:rPr>
              <a:t>March 24, 2025</a:t>
            </a:r>
            <a:r>
              <a:rPr lang="en-US" sz="1400" dirty="0">
                <a:cs typeface="Arial" pitchFamily="34" charset="0"/>
              </a:rPr>
              <a:t>		BOE Budget Session (7 pm – Cornwall Elementary)</a:t>
            </a:r>
          </a:p>
          <a:p>
            <a:pPr>
              <a:buNone/>
            </a:pPr>
            <a:r>
              <a:rPr lang="en-US" sz="1400" i="1" dirty="0">
                <a:cs typeface="Arial" pitchFamily="34" charset="0"/>
              </a:rPr>
              <a:t>       (Monday)</a:t>
            </a:r>
          </a:p>
          <a:p>
            <a:pPr>
              <a:buNone/>
            </a:pPr>
            <a:endParaRPr lang="en-US" sz="1400" i="1" dirty="0">
              <a:cs typeface="Arial" pitchFamily="34" charset="0"/>
            </a:endParaRPr>
          </a:p>
          <a:p>
            <a:pPr>
              <a:buNone/>
            </a:pPr>
            <a:r>
              <a:rPr lang="en-US" sz="1400" b="1" dirty="0">
                <a:cs typeface="Arial" pitchFamily="34" charset="0"/>
              </a:rPr>
              <a:t>April 7, 2025</a:t>
            </a:r>
            <a:r>
              <a:rPr lang="en-US" sz="1400" dirty="0">
                <a:cs typeface="Arial" pitchFamily="34" charset="0"/>
              </a:rPr>
              <a:t>		BOE Budget Session (7 pm – Cornwall Elementary)</a:t>
            </a:r>
          </a:p>
          <a:p>
            <a:pPr>
              <a:buNone/>
            </a:pPr>
            <a:r>
              <a:rPr lang="en-US" sz="1400" i="1" dirty="0">
                <a:cs typeface="Arial" pitchFamily="34" charset="0"/>
              </a:rPr>
              <a:t>       (Monday)</a:t>
            </a:r>
          </a:p>
          <a:p>
            <a:pPr>
              <a:buNone/>
            </a:pPr>
            <a:endParaRPr lang="en-US" sz="1400" dirty="0">
              <a:cs typeface="Arial" pitchFamily="34" charset="0"/>
            </a:endParaRPr>
          </a:p>
          <a:p>
            <a:pPr>
              <a:buNone/>
            </a:pPr>
            <a:r>
              <a:rPr lang="en-US" sz="1400" b="1" dirty="0">
                <a:cs typeface="Arial" pitchFamily="34" charset="0"/>
              </a:rPr>
              <a:t>April 24, 2025</a:t>
            </a:r>
            <a:r>
              <a:rPr lang="en-US" sz="1400" dirty="0">
                <a:cs typeface="Arial" pitchFamily="34" charset="0"/>
              </a:rPr>
              <a:t>		BOE Budget Session (7 pm – Cornwall </a:t>
            </a:r>
            <a:r>
              <a:rPr lang="en-US" sz="1400" dirty="0" smtClean="0">
                <a:cs typeface="Arial" pitchFamily="34" charset="0"/>
              </a:rPr>
              <a:t>Elementary)</a:t>
            </a:r>
            <a:endParaRPr lang="en-US" sz="1400" dirty="0">
              <a:cs typeface="Arial" pitchFamily="34" charset="0"/>
            </a:endParaRPr>
          </a:p>
          <a:p>
            <a:pPr>
              <a:buNone/>
            </a:pPr>
            <a:r>
              <a:rPr lang="en-US" sz="1400" dirty="0">
                <a:cs typeface="Arial" pitchFamily="34" charset="0"/>
              </a:rPr>
              <a:t>       </a:t>
            </a:r>
            <a:r>
              <a:rPr lang="en-US" sz="1400" i="1" dirty="0">
                <a:cs typeface="Arial" pitchFamily="34" charset="0"/>
              </a:rPr>
              <a:t>(Thursday)</a:t>
            </a:r>
            <a:r>
              <a:rPr lang="en-US" sz="1400" dirty="0">
                <a:cs typeface="Arial" pitchFamily="34" charset="0"/>
              </a:rPr>
              <a:t>		</a:t>
            </a:r>
            <a:r>
              <a:rPr lang="en-US" sz="1400" b="1" dirty="0" smtClean="0">
                <a:cs typeface="Arial" pitchFamily="34" charset="0"/>
              </a:rPr>
              <a:t>2025-26 </a:t>
            </a:r>
            <a:r>
              <a:rPr lang="en-US" sz="1400" b="1" dirty="0">
                <a:cs typeface="Arial" pitchFamily="34" charset="0"/>
              </a:rPr>
              <a:t>Budget </a:t>
            </a:r>
            <a:r>
              <a:rPr lang="en-US" sz="1400" b="1" dirty="0" smtClean="0">
                <a:cs typeface="Arial" pitchFamily="34" charset="0"/>
              </a:rPr>
              <a:t>adoption</a:t>
            </a:r>
          </a:p>
          <a:p>
            <a:pPr>
              <a:buNone/>
            </a:pPr>
            <a:endParaRPr lang="en-US" sz="1400" b="1" dirty="0">
              <a:cs typeface="Arial" pitchFamily="34" charset="0"/>
            </a:endParaRPr>
          </a:p>
          <a:p>
            <a:pPr>
              <a:buNone/>
            </a:pPr>
            <a:r>
              <a:rPr lang="en-US" sz="1400" b="1" dirty="0" smtClean="0">
                <a:cs typeface="Arial" pitchFamily="34" charset="0"/>
              </a:rPr>
              <a:t>May 6, 2025	</a:t>
            </a:r>
            <a:r>
              <a:rPr lang="en-US" sz="1400" b="1" dirty="0">
                <a:cs typeface="Arial" pitchFamily="34" charset="0"/>
              </a:rPr>
              <a:t>	 </a:t>
            </a:r>
            <a:r>
              <a:rPr lang="en-US" sz="1400" b="1" dirty="0" smtClean="0">
                <a:cs typeface="Arial" pitchFamily="34" charset="0"/>
              </a:rPr>
              <a:t>	</a:t>
            </a:r>
            <a:r>
              <a:rPr lang="en-US" sz="1400" dirty="0" smtClean="0">
                <a:cs typeface="Arial" pitchFamily="34" charset="0"/>
              </a:rPr>
              <a:t>BOE </a:t>
            </a:r>
            <a:r>
              <a:rPr lang="en-US" sz="1400" dirty="0">
                <a:cs typeface="Arial" pitchFamily="34" charset="0"/>
              </a:rPr>
              <a:t>Work Session (7 pm </a:t>
            </a:r>
            <a:r>
              <a:rPr lang="en-US" sz="1400" dirty="0" smtClean="0">
                <a:cs typeface="Arial" pitchFamily="34" charset="0"/>
              </a:rPr>
              <a:t>- Cornwall Elementary) </a:t>
            </a:r>
            <a:endParaRPr lang="en-US" sz="1400" b="1" dirty="0">
              <a:cs typeface="Arial" pitchFamily="34" charset="0"/>
            </a:endParaRPr>
          </a:p>
          <a:p>
            <a:r>
              <a:rPr lang="en-US" sz="1400" i="1" dirty="0">
                <a:cs typeface="Arial" pitchFamily="34" charset="0"/>
              </a:rPr>
              <a:t> </a:t>
            </a:r>
            <a:r>
              <a:rPr lang="en-US" sz="1400" i="1" dirty="0" smtClean="0">
                <a:cs typeface="Arial" pitchFamily="34" charset="0"/>
              </a:rPr>
              <a:t>       (Tuesday)		</a:t>
            </a:r>
            <a:r>
              <a:rPr lang="en-US" sz="1400" b="1" dirty="0">
                <a:cs typeface="Arial" pitchFamily="34" charset="0"/>
              </a:rPr>
              <a:t> Annual Budget </a:t>
            </a:r>
            <a:r>
              <a:rPr lang="en-US" sz="1400" b="1" dirty="0" smtClean="0">
                <a:cs typeface="Arial" pitchFamily="34" charset="0"/>
              </a:rPr>
              <a:t>Hearing </a:t>
            </a:r>
            <a:endParaRPr lang="en-US" sz="1400" i="1" dirty="0">
              <a:cs typeface="Arial" pitchFamily="34" charset="0"/>
            </a:endParaRPr>
          </a:p>
          <a:p>
            <a:pPr>
              <a:buNone/>
            </a:pPr>
            <a:endParaRPr lang="en-US" sz="1400" dirty="0">
              <a:cs typeface="Arial" pitchFamily="34" charset="0"/>
            </a:endParaRPr>
          </a:p>
          <a:p>
            <a:pPr>
              <a:buNone/>
            </a:pPr>
            <a:r>
              <a:rPr lang="en-US" sz="1400" b="1" dirty="0">
                <a:cs typeface="Arial" pitchFamily="34" charset="0"/>
              </a:rPr>
              <a:t>May 20, 2025</a:t>
            </a:r>
            <a:r>
              <a:rPr lang="en-US" sz="1400" dirty="0">
                <a:cs typeface="Arial" pitchFamily="34" charset="0"/>
              </a:rPr>
              <a:t>		</a:t>
            </a:r>
            <a:r>
              <a:rPr lang="en-US" sz="1400" b="1" dirty="0">
                <a:cs typeface="Arial" pitchFamily="34" charset="0"/>
              </a:rPr>
              <a:t>Budget vote </a:t>
            </a:r>
            <a:r>
              <a:rPr lang="en-US" sz="1400" dirty="0">
                <a:cs typeface="Arial" pitchFamily="34" charset="0"/>
              </a:rPr>
              <a:t>and </a:t>
            </a:r>
            <a:r>
              <a:rPr lang="en-US" sz="1400" b="1" dirty="0">
                <a:cs typeface="Arial" pitchFamily="34" charset="0"/>
              </a:rPr>
              <a:t>Board of Education Election</a:t>
            </a:r>
          </a:p>
          <a:p>
            <a:pPr>
              <a:buNone/>
            </a:pPr>
            <a:r>
              <a:rPr lang="en-US" sz="1400" dirty="0">
                <a:cs typeface="Arial" pitchFamily="34" charset="0"/>
              </a:rPr>
              <a:t>       (Tuesday) 		(6 am to 9 pm – Cornwall Middle School Gymnasium)</a:t>
            </a:r>
          </a:p>
        </p:txBody>
      </p:sp>
      <p:pic>
        <p:nvPicPr>
          <p:cNvPr id="5" name="Picture 4" descr="Gratis vectorafbeelding: Check, Corrigeren, Groene, Mark - Grati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30" y="939338"/>
            <a:ext cx="287804" cy="329442"/>
          </a:xfrm>
          <a:prstGeom prst="rect">
            <a:avLst/>
          </a:prstGeom>
        </p:spPr>
      </p:pic>
      <p:pic>
        <p:nvPicPr>
          <p:cNvPr id="12" name="Picture 11" descr="Gratis vectorafbeelding: Check, Corrigeren, Groene, Mark - Grati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43" y="1573814"/>
            <a:ext cx="287804" cy="329442"/>
          </a:xfrm>
          <a:prstGeom prst="rect">
            <a:avLst/>
          </a:prstGeom>
        </p:spPr>
      </p:pic>
      <p:pic>
        <p:nvPicPr>
          <p:cNvPr id="13" name="Picture 12" descr="Gratis vectorafbeelding: Check, Corrigeren, Groene, Mark - Grati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30" y="2208290"/>
            <a:ext cx="287804" cy="329442"/>
          </a:xfrm>
          <a:prstGeom prst="rect">
            <a:avLst/>
          </a:prstGeom>
        </p:spPr>
      </p:pic>
      <p:pic>
        <p:nvPicPr>
          <p:cNvPr id="14" name="Picture 13" descr="Gratis vectorafbeelding: Check, Corrigeren, Groene, Mark - Grati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30" y="2865421"/>
            <a:ext cx="287804" cy="329442"/>
          </a:xfrm>
          <a:prstGeom prst="rect">
            <a:avLst/>
          </a:prstGeom>
        </p:spPr>
      </p:pic>
    </p:spTree>
    <p:extLst>
      <p:ext uri="{BB962C8B-B14F-4D97-AF65-F5344CB8AC3E}">
        <p14:creationId xmlns:p14="http://schemas.microsoft.com/office/powerpoint/2010/main" val="80510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Vision </a:t>
            </a: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581842" y="846002"/>
            <a:ext cx="10631439" cy="2062103"/>
          </a:xfrm>
          <a:prstGeom prst="rect">
            <a:avLst/>
          </a:prstGeom>
        </p:spPr>
        <p:txBody>
          <a:bodyPr wrap="square">
            <a:spAutoFit/>
          </a:bodyPr>
          <a:lstStyle/>
          <a:p>
            <a:r>
              <a:rPr lang="en-US" sz="3200" dirty="0"/>
              <a:t>We envision a school district in which every staff member is a source of knowledge and inspiration, every building is a place of safety and support, every leader is a pillar of integrity, and every student is a source of pride.</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Slide Number Placeholder 1"/>
          <p:cNvSpPr>
            <a:spLocks noGrp="1"/>
          </p:cNvSpPr>
          <p:nvPr>
            <p:ph type="sldNum" sz="quarter" idx="12"/>
          </p:nvPr>
        </p:nvSpPr>
        <p:spPr>
          <a:xfrm>
            <a:off x="11935691" y="6490771"/>
            <a:ext cx="256309" cy="365125"/>
          </a:xfrm>
        </p:spPr>
        <p:txBody>
          <a:bodyPr/>
          <a:lstStyle/>
          <a:p>
            <a:fld id="{BC83A203-932D-49B3-A458-140E85AA3C04}" type="slidenum">
              <a:rPr lang="en-US" smtClean="0">
                <a:solidFill>
                  <a:schemeClr val="bg1"/>
                </a:solidFill>
              </a:rPr>
              <a:t>2</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764" y="3146207"/>
            <a:ext cx="3766327" cy="2824745"/>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1459" r="14545"/>
          <a:stretch/>
        </p:blipFill>
        <p:spPr>
          <a:xfrm>
            <a:off x="319635" y="3146207"/>
            <a:ext cx="3715936" cy="2824745"/>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11759" b="18182"/>
          <a:stretch/>
        </p:blipFill>
        <p:spPr>
          <a:xfrm>
            <a:off x="8495607" y="3146207"/>
            <a:ext cx="2776451" cy="2862545"/>
          </a:xfrm>
          <a:prstGeom prst="rect">
            <a:avLst/>
          </a:prstGeom>
        </p:spPr>
      </p:pic>
    </p:spTree>
    <p:extLst>
      <p:ext uri="{BB962C8B-B14F-4D97-AF65-F5344CB8AC3E}">
        <p14:creationId xmlns:p14="http://schemas.microsoft.com/office/powerpoint/2010/main" val="21366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Agenda </a:t>
            </a: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640617" y="1572856"/>
            <a:ext cx="5078537" cy="4401205"/>
          </a:xfrm>
          <a:prstGeom prst="rect">
            <a:avLst/>
          </a:prstGeom>
        </p:spPr>
        <p:txBody>
          <a:bodyPr wrap="square">
            <a:spAutoFit/>
          </a:bodyPr>
          <a:lstStyle/>
          <a:p>
            <a:pPr marL="457200" indent="-457200">
              <a:buAutoNum type="arabicPeriod"/>
            </a:pPr>
            <a:r>
              <a:rPr lang="en-US" sz="2000" dirty="0" smtClean="0">
                <a:cs typeface="Times New Roman" panose="02020603050405020304" pitchFamily="18" charset="0"/>
              </a:rPr>
              <a:t>2025-26 Recommended Expenditures</a:t>
            </a:r>
          </a:p>
          <a:p>
            <a:pPr marL="457200" indent="-457200">
              <a:buAutoNum type="arabicPeriod"/>
            </a:pPr>
            <a:r>
              <a:rPr lang="en-US" sz="2000" dirty="0" smtClean="0">
                <a:cs typeface="Times New Roman" panose="02020603050405020304" pitchFamily="18" charset="0"/>
              </a:rPr>
              <a:t>Recommended Expenditures Summary</a:t>
            </a:r>
            <a:endParaRPr lang="en-US" sz="2000" dirty="0">
              <a:cs typeface="Times New Roman" panose="02020603050405020304" pitchFamily="18" charset="0"/>
            </a:endParaRPr>
          </a:p>
          <a:p>
            <a:pPr marL="457200" indent="-457200">
              <a:buAutoNum type="arabicPeriod"/>
            </a:pPr>
            <a:r>
              <a:rPr lang="en-US" sz="2000" dirty="0" smtClean="0"/>
              <a:t>Recommended Budget – The How?</a:t>
            </a:r>
          </a:p>
          <a:p>
            <a:pPr marL="457200" indent="-457200">
              <a:buFontTx/>
              <a:buAutoNum type="arabicPeriod"/>
            </a:pPr>
            <a:r>
              <a:rPr lang="en-US" sz="2000" dirty="0" smtClean="0"/>
              <a:t>2025-26 Recommended Revenue</a:t>
            </a:r>
          </a:p>
          <a:p>
            <a:pPr marL="457200" indent="-457200">
              <a:buFontTx/>
              <a:buAutoNum type="arabicPeriod"/>
            </a:pPr>
            <a:r>
              <a:rPr lang="en-US" sz="2000" dirty="0" smtClean="0"/>
              <a:t>2025-26 Recommended Budget Summary</a:t>
            </a:r>
          </a:p>
          <a:p>
            <a:pPr marL="457200" indent="-457200">
              <a:buFontTx/>
              <a:buAutoNum type="arabicPeriod"/>
            </a:pPr>
            <a:r>
              <a:rPr lang="en-US" sz="2000" dirty="0"/>
              <a:t>2025-26 Recommended Budget </a:t>
            </a:r>
            <a:r>
              <a:rPr lang="en-US" sz="2000" dirty="0" smtClean="0"/>
              <a:t>Recap</a:t>
            </a:r>
            <a:endParaRPr lang="en-US" sz="2000" dirty="0"/>
          </a:p>
          <a:p>
            <a:pPr marL="457200" indent="-457200">
              <a:buFontTx/>
              <a:buAutoNum type="arabicPeriod"/>
            </a:pPr>
            <a:r>
              <a:rPr lang="en-US" sz="2000" dirty="0" smtClean="0"/>
              <a:t>2025-26 Budget Goals Recap</a:t>
            </a:r>
          </a:p>
          <a:p>
            <a:pPr marL="457200" indent="-457200">
              <a:buFontTx/>
              <a:buAutoNum type="arabicPeriod"/>
            </a:pPr>
            <a:r>
              <a:rPr lang="en-US" sz="2000" dirty="0" smtClean="0"/>
              <a:t>NYS Aid Projections</a:t>
            </a:r>
          </a:p>
          <a:p>
            <a:pPr marL="457200" indent="-457200">
              <a:buFontTx/>
              <a:buAutoNum type="arabicPeriod"/>
            </a:pPr>
            <a:r>
              <a:rPr lang="en-US" sz="2000" dirty="0" smtClean="0"/>
              <a:t>Needs Assessment – Current </a:t>
            </a:r>
          </a:p>
          <a:p>
            <a:pPr marL="457200" indent="-457200">
              <a:buFontTx/>
              <a:buAutoNum type="arabicPeriod"/>
            </a:pPr>
            <a:r>
              <a:rPr lang="en-US" sz="2000" dirty="0"/>
              <a:t>Tax Levy &amp; Approval Rating History </a:t>
            </a:r>
            <a:r>
              <a:rPr lang="en-US" sz="2000" dirty="0" smtClean="0"/>
              <a:t>Data</a:t>
            </a:r>
          </a:p>
          <a:p>
            <a:pPr marL="457200" indent="-457200">
              <a:buFontTx/>
              <a:buAutoNum type="arabicPeriod"/>
            </a:pPr>
            <a:r>
              <a:rPr lang="en-US" sz="2000" dirty="0" smtClean="0"/>
              <a:t>Tax Levy Impact</a:t>
            </a:r>
            <a:endParaRPr lang="en-US" sz="2000" dirty="0"/>
          </a:p>
          <a:p>
            <a:pPr marL="457200" indent="-457200">
              <a:buFontTx/>
              <a:buAutoNum type="arabicPeriod"/>
            </a:pPr>
            <a:r>
              <a:rPr lang="en-US" sz="2000" dirty="0" smtClean="0"/>
              <a:t>Contingency Budget</a:t>
            </a:r>
          </a:p>
          <a:p>
            <a:pPr marL="457200" indent="-457200">
              <a:buFontTx/>
              <a:buAutoNum type="arabicPeriod"/>
            </a:pPr>
            <a:r>
              <a:rPr lang="en-US" sz="2000" dirty="0" smtClean="0"/>
              <a:t>New Capital Reserve Proposition</a:t>
            </a:r>
          </a:p>
          <a:p>
            <a:pPr marL="457200" indent="-457200">
              <a:buFontTx/>
              <a:buAutoNum type="arabicPeriod"/>
            </a:pPr>
            <a:r>
              <a:rPr lang="en-US" sz="2000" dirty="0" smtClean="0"/>
              <a:t>Budget Calendar, Questions &amp; Discussion</a:t>
            </a:r>
            <a:endParaRPr lang="en-US" sz="2000" dirty="0"/>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3" name="Slide Number Placeholder 2"/>
          <p:cNvSpPr>
            <a:spLocks noGrp="1"/>
          </p:cNvSpPr>
          <p:nvPr>
            <p:ph type="sldNum" sz="quarter" idx="12"/>
          </p:nvPr>
        </p:nvSpPr>
        <p:spPr>
          <a:xfrm>
            <a:off x="11967555" y="6472300"/>
            <a:ext cx="224445" cy="378864"/>
          </a:xfrm>
        </p:spPr>
        <p:txBody>
          <a:bodyPr/>
          <a:lstStyle/>
          <a:p>
            <a:fld id="{BC83A203-932D-49B3-A458-140E85AA3C04}" type="slidenum">
              <a:rPr lang="en-US" smtClean="0">
                <a:solidFill>
                  <a:schemeClr val="bg1"/>
                </a:solidFill>
              </a:rPr>
              <a:t>3</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9883" y="1572854"/>
            <a:ext cx="6317672" cy="4261253"/>
          </a:xfrm>
          <a:prstGeom prst="rect">
            <a:avLst/>
          </a:prstGeom>
        </p:spPr>
      </p:pic>
    </p:spTree>
    <p:extLst>
      <p:ext uri="{BB962C8B-B14F-4D97-AF65-F5344CB8AC3E}">
        <p14:creationId xmlns:p14="http://schemas.microsoft.com/office/powerpoint/2010/main" val="103933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2025-26 </a:t>
            </a:r>
            <a:r>
              <a:rPr lang="en-US" sz="4000" dirty="0" smtClean="0">
                <a:cs typeface="Times New Roman" panose="02020603050405020304" pitchFamily="18" charset="0"/>
              </a:rPr>
              <a:t>Recommended Expenditures </a:t>
            </a:r>
            <a:r>
              <a:rPr lang="en-US" sz="4000" dirty="0">
                <a:cs typeface="Times New Roman" panose="02020603050405020304" pitchFamily="18" charset="0"/>
              </a:rPr>
              <a:t>(Budget)</a:t>
            </a:r>
          </a:p>
        </p:txBody>
      </p:sp>
      <p:sp>
        <p:nvSpPr>
          <p:cNvPr id="9" name="Rectangle 8"/>
          <p:cNvSpPr/>
          <p:nvPr/>
        </p:nvSpPr>
        <p:spPr>
          <a:xfrm>
            <a:off x="640619" y="856740"/>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Slide Number Placeholder 1"/>
          <p:cNvSpPr>
            <a:spLocks noGrp="1"/>
          </p:cNvSpPr>
          <p:nvPr>
            <p:ph type="sldNum" sz="quarter" idx="12"/>
          </p:nvPr>
        </p:nvSpPr>
        <p:spPr>
          <a:xfrm>
            <a:off x="11952316" y="6484050"/>
            <a:ext cx="239684" cy="365125"/>
          </a:xfrm>
        </p:spPr>
        <p:txBody>
          <a:bodyPr/>
          <a:lstStyle/>
          <a:p>
            <a:fld id="{BC83A203-932D-49B3-A458-140E85AA3C04}" type="slidenum">
              <a:rPr lang="en-US" smtClean="0">
                <a:solidFill>
                  <a:schemeClr val="bg1"/>
                </a:solidFill>
              </a:rPr>
              <a:t>4</a:t>
            </a:fld>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77685312"/>
              </p:ext>
            </p:extLst>
          </p:nvPr>
        </p:nvGraphicFramePr>
        <p:xfrm>
          <a:off x="2298738" y="1005840"/>
          <a:ext cx="7315200" cy="19354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929640">
                <a:tc>
                  <a:txBody>
                    <a:bodyPr/>
                    <a:lstStyle/>
                    <a:p>
                      <a:pPr algn="ctr"/>
                      <a:r>
                        <a:rPr lang="en-US" sz="1600" dirty="0">
                          <a:solidFill>
                            <a:schemeClr val="bg1"/>
                          </a:solidFill>
                          <a:latin typeface="+mn-lt"/>
                          <a:cs typeface="Arial" pitchFamily="34" charset="0"/>
                        </a:rPr>
                        <a:t>2025-26</a:t>
                      </a:r>
                    </a:p>
                    <a:p>
                      <a:pPr algn="ctr"/>
                      <a:r>
                        <a:rPr lang="en-US" sz="1600" dirty="0" smtClean="0">
                          <a:solidFill>
                            <a:schemeClr val="bg1"/>
                          </a:solidFill>
                          <a:latin typeface="+mn-lt"/>
                          <a:cs typeface="Arial" pitchFamily="34" charset="0"/>
                        </a:rPr>
                        <a:t>Recommended Budget</a:t>
                      </a:r>
                      <a:endParaRPr lang="en-US" sz="1600"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tc>
                  <a:txBody>
                    <a:bodyPr/>
                    <a:lstStyle/>
                    <a:p>
                      <a:pPr algn="ctr"/>
                      <a:r>
                        <a:rPr lang="en-US" sz="1600" b="1" dirty="0">
                          <a:solidFill>
                            <a:schemeClr val="bg1"/>
                          </a:solidFill>
                          <a:latin typeface="+mn-lt"/>
                          <a:cs typeface="Arial" pitchFamily="34" charset="0"/>
                        </a:rPr>
                        <a:t>2024-25</a:t>
                      </a:r>
                    </a:p>
                    <a:p>
                      <a:pPr algn="ctr"/>
                      <a:r>
                        <a:rPr lang="en-US" sz="1600" b="1" dirty="0">
                          <a:solidFill>
                            <a:schemeClr val="bg1"/>
                          </a:solidFill>
                          <a:latin typeface="+mn-lt"/>
                          <a:cs typeface="Arial" pitchFamily="34" charset="0"/>
                        </a:rPr>
                        <a:t>Approved</a:t>
                      </a:r>
                      <a:r>
                        <a:rPr lang="en-US" sz="1600" b="1" baseline="0" dirty="0">
                          <a:solidFill>
                            <a:schemeClr val="bg1"/>
                          </a:solidFill>
                          <a:latin typeface="+mn-lt"/>
                          <a:cs typeface="Arial" pitchFamily="34" charset="0"/>
                        </a:rPr>
                        <a:t> Budget</a:t>
                      </a:r>
                      <a:endParaRPr lang="en-US" sz="16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tc>
                  <a:txBody>
                    <a:bodyPr/>
                    <a:lstStyle/>
                    <a:p>
                      <a:pPr algn="ctr"/>
                      <a:r>
                        <a:rPr lang="en-US" sz="1600" b="1" dirty="0">
                          <a:solidFill>
                            <a:schemeClr val="bg1"/>
                          </a:solidFill>
                          <a:latin typeface="+mn-lt"/>
                          <a:cs typeface="Arial" pitchFamily="34" charset="0"/>
                        </a:rPr>
                        <a:t>Budget-to-Budget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10000"/>
                  </a:ext>
                </a:extLst>
              </a:tr>
              <a:tr h="990600">
                <a:tc>
                  <a:txBody>
                    <a:bodyPr/>
                    <a:lstStyle/>
                    <a:p>
                      <a:pPr algn="ctr"/>
                      <a:r>
                        <a:rPr lang="en-US" sz="2000" b="1" dirty="0">
                          <a:solidFill>
                            <a:schemeClr val="tx1"/>
                          </a:solidFill>
                          <a:latin typeface="Arial" pitchFamily="34" charset="0"/>
                          <a:cs typeface="Arial" pitchFamily="34" charset="0"/>
                        </a:rPr>
                        <a:t> $ </a:t>
                      </a:r>
                      <a:r>
                        <a:rPr lang="en-US" sz="2000" b="1" dirty="0" smtClean="0">
                          <a:solidFill>
                            <a:schemeClr val="tx1"/>
                          </a:solidFill>
                          <a:latin typeface="Arial" pitchFamily="34" charset="0"/>
                          <a:cs typeface="Arial" pitchFamily="34" charset="0"/>
                        </a:rPr>
                        <a:t>92,721,136</a:t>
                      </a:r>
                      <a:endParaRPr lang="en-US" sz="20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itchFamily="34" charset="0"/>
                          <a:cs typeface="Arial" pitchFamily="34" charset="0"/>
                        </a:rPr>
                        <a:t>$ 90,260,773</a:t>
                      </a:r>
                    </a:p>
                    <a:p>
                      <a:pPr algn="ctr"/>
                      <a:endParaRPr lang="en-US" sz="20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itchFamily="34" charset="0"/>
                          <a:cs typeface="Arial" pitchFamily="34" charset="0"/>
                        </a:rPr>
                        <a:t> $ </a:t>
                      </a:r>
                      <a:r>
                        <a:rPr lang="en-US" sz="2000" b="0" dirty="0" smtClean="0">
                          <a:solidFill>
                            <a:schemeClr val="tx1"/>
                          </a:solidFill>
                          <a:latin typeface="Arial" pitchFamily="34" charset="0"/>
                          <a:cs typeface="Arial" pitchFamily="34" charset="0"/>
                        </a:rPr>
                        <a:t>2,460,363</a:t>
                      </a:r>
                      <a:endParaRPr lang="en-US" sz="2000" b="0" dirty="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itchFamily="34" charset="0"/>
                          <a:cs typeface="Arial" pitchFamily="34" charset="0"/>
                        </a:rPr>
                        <a:t>   </a:t>
                      </a:r>
                      <a:r>
                        <a:rPr lang="en-US" sz="1600" b="0" dirty="0">
                          <a:solidFill>
                            <a:schemeClr val="tx1"/>
                          </a:solidFill>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Rectangle 2"/>
          <p:cNvSpPr/>
          <p:nvPr/>
        </p:nvSpPr>
        <p:spPr>
          <a:xfrm>
            <a:off x="1429159" y="3307820"/>
            <a:ext cx="9333682" cy="2923877"/>
          </a:xfrm>
          <a:prstGeom prst="rect">
            <a:avLst/>
          </a:prstGeom>
        </p:spPr>
        <p:txBody>
          <a:bodyPr wrap="square">
            <a:spAutoFit/>
          </a:bodyPr>
          <a:lstStyle/>
          <a:p>
            <a:pPr>
              <a:buNone/>
            </a:pPr>
            <a:r>
              <a:rPr lang="en-US" sz="2800" b="1" i="1" dirty="0">
                <a:solidFill>
                  <a:srgbClr val="0F8945"/>
                </a:solidFill>
                <a:cs typeface="Arial" pitchFamily="34" charset="0"/>
              </a:rPr>
              <a:t>Open Items:</a:t>
            </a:r>
          </a:p>
          <a:p>
            <a:pPr marL="342900" indent="-342900">
              <a:buClrTx/>
              <a:buSzPct val="90000"/>
              <a:buBlip>
                <a:blip r:embed="rId3"/>
              </a:buBlip>
            </a:pPr>
            <a:r>
              <a:rPr lang="en-US" sz="2000" dirty="0">
                <a:cs typeface="Arial" pitchFamily="34" charset="0"/>
              </a:rPr>
              <a:t>Special education annual reviews</a:t>
            </a:r>
          </a:p>
          <a:p>
            <a:pPr marL="800100" lvl="1" indent="-342900">
              <a:buSzPct val="90000"/>
              <a:buBlip>
                <a:blip r:embed="rId3"/>
              </a:buBlip>
            </a:pPr>
            <a:r>
              <a:rPr lang="en-US" sz="2000" dirty="0">
                <a:cs typeface="Arial" pitchFamily="34" charset="0"/>
              </a:rPr>
              <a:t>Out-of-district placements	</a:t>
            </a:r>
          </a:p>
          <a:p>
            <a:pPr marL="800100" lvl="1" indent="-342900">
              <a:buSzPct val="90000"/>
              <a:buBlip>
                <a:blip r:embed="rId3"/>
              </a:buBlip>
            </a:pPr>
            <a:r>
              <a:rPr lang="en-US" sz="2000" dirty="0">
                <a:cs typeface="Arial" pitchFamily="34" charset="0"/>
              </a:rPr>
              <a:t>Required related services (e.g., OT, PT, Speech, Counseling, 1:1 Aides)</a:t>
            </a:r>
          </a:p>
          <a:p>
            <a:pPr marL="800100" lvl="1" indent="-342900">
              <a:buSzPct val="90000"/>
              <a:buBlip>
                <a:blip r:embed="rId3"/>
              </a:buBlip>
            </a:pPr>
            <a:r>
              <a:rPr lang="en-US" sz="2000" dirty="0">
                <a:cs typeface="Arial" pitchFamily="34" charset="0"/>
              </a:rPr>
              <a:t>Graduating students</a:t>
            </a:r>
          </a:p>
          <a:p>
            <a:pPr marL="800100" lvl="1" indent="-342900">
              <a:buSzPct val="90000"/>
              <a:buBlip>
                <a:blip r:embed="rId3"/>
              </a:buBlip>
            </a:pPr>
            <a:r>
              <a:rPr lang="en-US" sz="2000" dirty="0">
                <a:cs typeface="Arial" pitchFamily="34" charset="0"/>
              </a:rPr>
              <a:t>Pre-school students moving up into District</a:t>
            </a:r>
          </a:p>
          <a:p>
            <a:pPr marL="342900" indent="-342900">
              <a:buSzPct val="90000"/>
              <a:buBlip>
                <a:blip r:embed="rId3"/>
              </a:buBlip>
            </a:pPr>
            <a:r>
              <a:rPr lang="en-US" sz="2000" dirty="0">
                <a:cs typeface="Arial" pitchFamily="34" charset="0"/>
              </a:rPr>
              <a:t>Contract Negotiations</a:t>
            </a:r>
          </a:p>
          <a:p>
            <a:pPr marL="800100" lvl="1" indent="-342900">
              <a:buSzPct val="90000"/>
              <a:buBlip>
                <a:blip r:embed="rId3"/>
              </a:buBlip>
            </a:pPr>
            <a:r>
              <a:rPr lang="en-US" sz="2000" dirty="0">
                <a:cs typeface="Arial" pitchFamily="34" charset="0"/>
              </a:rPr>
              <a:t>Teachers, Administrators and Clerical Units</a:t>
            </a:r>
          </a:p>
          <a:p>
            <a:pPr marL="742950" lvl="1" indent="-285750">
              <a:buSzPct val="80000"/>
              <a:buFont typeface="Wingdings" panose="05000000000000000000" pitchFamily="2" charset="2"/>
              <a:buChar char="v"/>
            </a:pPr>
            <a:endParaRPr lang="en-US" sz="1600" dirty="0">
              <a:cs typeface="Arial" pitchFamily="34" charset="0"/>
            </a:endParaRPr>
          </a:p>
        </p:txBody>
      </p:sp>
    </p:spTree>
    <p:extLst>
      <p:ext uri="{BB962C8B-B14F-4D97-AF65-F5344CB8AC3E}">
        <p14:creationId xmlns:p14="http://schemas.microsoft.com/office/powerpoint/2010/main" val="2787475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2192000" cy="707886"/>
          </a:xfrm>
          <a:prstGeom prst="rect">
            <a:avLst/>
          </a:prstGeom>
          <a:noFill/>
        </p:spPr>
        <p:txBody>
          <a:bodyPr wrap="square" rtlCol="0">
            <a:spAutoFit/>
          </a:bodyPr>
          <a:lstStyle/>
          <a:p>
            <a:r>
              <a:rPr lang="en-US" sz="4000" dirty="0">
                <a:cs typeface="Times New Roman" panose="02020603050405020304" pitchFamily="18" charset="0"/>
              </a:rPr>
              <a:t>2025-26 Budget – </a:t>
            </a:r>
            <a:r>
              <a:rPr lang="en-US" sz="4000" dirty="0" smtClean="0">
                <a:cs typeface="Times New Roman" panose="02020603050405020304" pitchFamily="18" charset="0"/>
              </a:rPr>
              <a:t>Recommended </a:t>
            </a:r>
            <a:r>
              <a:rPr lang="en-US" sz="4000" dirty="0">
                <a:cs typeface="Times New Roman" panose="02020603050405020304" pitchFamily="18" charset="0"/>
              </a:rPr>
              <a:t>Expenditures Summary</a:t>
            </a:r>
          </a:p>
        </p:txBody>
      </p:sp>
      <p:sp>
        <p:nvSpPr>
          <p:cNvPr id="9" name="Rectangle 8"/>
          <p:cNvSpPr/>
          <p:nvPr/>
        </p:nvSpPr>
        <p:spPr>
          <a:xfrm>
            <a:off x="640619" y="856740"/>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Slide Number Placeholder 1"/>
          <p:cNvSpPr>
            <a:spLocks noGrp="1"/>
          </p:cNvSpPr>
          <p:nvPr>
            <p:ph type="sldNum" sz="quarter" idx="12"/>
          </p:nvPr>
        </p:nvSpPr>
        <p:spPr>
          <a:xfrm>
            <a:off x="11952316" y="6484050"/>
            <a:ext cx="239684" cy="365125"/>
          </a:xfrm>
        </p:spPr>
        <p:txBody>
          <a:bodyPr/>
          <a:lstStyle/>
          <a:p>
            <a:fld id="{BC83A203-932D-49B3-A458-140E85AA3C04}" type="slidenum">
              <a:rPr lang="en-US" smtClean="0">
                <a:solidFill>
                  <a:schemeClr val="bg1"/>
                </a:solidFill>
              </a:rPr>
              <a:t>5</a:t>
            </a:fld>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76039253"/>
              </p:ext>
            </p:extLst>
          </p:nvPr>
        </p:nvGraphicFramePr>
        <p:xfrm>
          <a:off x="1733473" y="894324"/>
          <a:ext cx="8445730" cy="5289388"/>
        </p:xfrm>
        <a:graphic>
          <a:graphicData uri="http://schemas.openxmlformats.org/drawingml/2006/table">
            <a:tbl>
              <a:tblPr firstRow="1" bandRow="1">
                <a:tableStyleId>{5C22544A-7EE6-4342-B048-85BDC9FD1C3A}</a:tableStyleId>
              </a:tblPr>
              <a:tblGrid>
                <a:gridCol w="2806707">
                  <a:extLst>
                    <a:ext uri="{9D8B030D-6E8A-4147-A177-3AD203B41FA5}">
                      <a16:colId xmlns:a16="http://schemas.microsoft.com/office/drawing/2014/main" val="583675475"/>
                    </a:ext>
                  </a:extLst>
                </a:gridCol>
                <a:gridCol w="1843822">
                  <a:extLst>
                    <a:ext uri="{9D8B030D-6E8A-4147-A177-3AD203B41FA5}">
                      <a16:colId xmlns:a16="http://schemas.microsoft.com/office/drawing/2014/main" val="627306152"/>
                    </a:ext>
                  </a:extLst>
                </a:gridCol>
                <a:gridCol w="1644075">
                  <a:extLst>
                    <a:ext uri="{9D8B030D-6E8A-4147-A177-3AD203B41FA5}">
                      <a16:colId xmlns:a16="http://schemas.microsoft.com/office/drawing/2014/main" val="2710635324"/>
                    </a:ext>
                  </a:extLst>
                </a:gridCol>
                <a:gridCol w="2151126">
                  <a:extLst>
                    <a:ext uri="{9D8B030D-6E8A-4147-A177-3AD203B41FA5}">
                      <a16:colId xmlns:a16="http://schemas.microsoft.com/office/drawing/2014/main" val="3011824038"/>
                    </a:ext>
                  </a:extLst>
                </a:gridCol>
              </a:tblGrid>
              <a:tr h="441302">
                <a:tc>
                  <a:txBody>
                    <a:bodyPr/>
                    <a:lstStyle/>
                    <a:p>
                      <a:pPr algn="ctr" fontAlgn="b"/>
                      <a:r>
                        <a:rPr lang="en-US" sz="1600" b="1" u="none" strike="noStrike" dirty="0">
                          <a:effectLst/>
                          <a:latin typeface="+mn-lt"/>
                        </a:rPr>
                        <a:t>Budget Expenditure</a:t>
                      </a:r>
                      <a:endParaRPr lang="en-US" sz="1600" b="1" i="0" u="none" strike="noStrike" dirty="0">
                        <a:solidFill>
                          <a:srgbClr val="000000"/>
                        </a:solidFill>
                        <a:effectLst/>
                        <a:latin typeface="+mn-lt"/>
                      </a:endParaRPr>
                    </a:p>
                  </a:txBody>
                  <a:tcPr marL="9172" marR="9172" marT="9172" marB="0" anchor="ctr">
                    <a:lnB w="12700" cap="flat" cmpd="sng" algn="ctr">
                      <a:solidFill>
                        <a:schemeClr val="tx1"/>
                      </a:solidFill>
                      <a:prstDash val="solid"/>
                      <a:round/>
                      <a:headEnd type="none" w="med" len="med"/>
                      <a:tailEnd type="none" w="med" len="med"/>
                    </a:lnB>
                    <a:solidFill>
                      <a:srgbClr val="0F8945"/>
                    </a:solidFill>
                  </a:tcPr>
                </a:tc>
                <a:tc>
                  <a:txBody>
                    <a:bodyPr/>
                    <a:lstStyle/>
                    <a:p>
                      <a:pPr algn="ctr" fontAlgn="b"/>
                      <a:r>
                        <a:rPr lang="en-US" sz="1600" b="1" u="none" strike="noStrike" dirty="0">
                          <a:effectLst/>
                          <a:latin typeface="+mn-lt"/>
                        </a:rPr>
                        <a:t>2025-26 Budget</a:t>
                      </a:r>
                      <a:endParaRPr lang="en-US" sz="1600" b="1" i="0" u="none" strike="noStrike" dirty="0">
                        <a:solidFill>
                          <a:srgbClr val="000000"/>
                        </a:solidFill>
                        <a:effectLst/>
                        <a:latin typeface="+mn-lt"/>
                      </a:endParaRPr>
                    </a:p>
                    <a:p>
                      <a:pPr algn="ctr" fontAlgn="b"/>
                      <a:r>
                        <a:rPr lang="en-US" sz="1600" b="1" u="none" strike="noStrike" dirty="0" smtClean="0">
                          <a:effectLst/>
                          <a:latin typeface="+mn-lt"/>
                        </a:rPr>
                        <a:t>(Recommended)</a:t>
                      </a:r>
                      <a:endParaRPr lang="en-US" sz="1600" b="1" i="0" u="none" strike="noStrike" dirty="0">
                        <a:solidFill>
                          <a:srgbClr val="000000"/>
                        </a:solidFill>
                        <a:effectLst/>
                        <a:latin typeface="+mn-lt"/>
                      </a:endParaRPr>
                    </a:p>
                  </a:txBody>
                  <a:tcPr marL="9172" marR="9172" marT="9172" marB="0" anchor="ctr">
                    <a:lnB w="12700" cap="flat" cmpd="sng" algn="ctr">
                      <a:solidFill>
                        <a:schemeClr val="tx1"/>
                      </a:solidFill>
                      <a:prstDash val="solid"/>
                      <a:round/>
                      <a:headEnd type="none" w="med" len="med"/>
                      <a:tailEnd type="none" w="med" len="med"/>
                    </a:lnB>
                    <a:solidFill>
                      <a:srgbClr val="0F8945"/>
                    </a:solidFill>
                  </a:tcPr>
                </a:tc>
                <a:tc>
                  <a:txBody>
                    <a:bodyPr/>
                    <a:lstStyle/>
                    <a:p>
                      <a:pPr algn="ctr" fontAlgn="b"/>
                      <a:r>
                        <a:rPr lang="en-US" sz="1600" b="1" u="none" strike="noStrike" dirty="0">
                          <a:effectLst/>
                          <a:latin typeface="+mn-lt"/>
                        </a:rPr>
                        <a:t>2024-25 Budget</a:t>
                      </a:r>
                      <a:endParaRPr lang="en-US" sz="1600" b="1" i="0" u="none" strike="noStrike" dirty="0">
                        <a:solidFill>
                          <a:srgbClr val="000000"/>
                        </a:solidFill>
                        <a:effectLst/>
                        <a:latin typeface="+mn-lt"/>
                      </a:endParaRPr>
                    </a:p>
                    <a:p>
                      <a:pPr algn="ctr" fontAlgn="b"/>
                      <a:r>
                        <a:rPr lang="en-US" sz="1600" b="1" u="none" strike="noStrike" dirty="0">
                          <a:effectLst/>
                          <a:latin typeface="+mn-lt"/>
                        </a:rPr>
                        <a:t>(Approved)</a:t>
                      </a:r>
                      <a:endParaRPr lang="en-US" sz="1600" b="1" i="0" u="none" strike="noStrike" dirty="0">
                        <a:solidFill>
                          <a:srgbClr val="000000"/>
                        </a:solidFill>
                        <a:effectLst/>
                        <a:latin typeface="+mn-lt"/>
                      </a:endParaRPr>
                    </a:p>
                  </a:txBody>
                  <a:tcPr marL="9172" marR="9172" marT="9172" marB="0" anchor="ctr">
                    <a:lnB w="12700" cap="flat" cmpd="sng" algn="ctr">
                      <a:solidFill>
                        <a:schemeClr val="tx1"/>
                      </a:solidFill>
                      <a:prstDash val="solid"/>
                      <a:round/>
                      <a:headEnd type="none" w="med" len="med"/>
                      <a:tailEnd type="none" w="med" len="med"/>
                    </a:lnB>
                    <a:solidFill>
                      <a:srgbClr val="0F8945"/>
                    </a:solidFill>
                  </a:tcPr>
                </a:tc>
                <a:tc>
                  <a:txBody>
                    <a:bodyPr/>
                    <a:lstStyle/>
                    <a:p>
                      <a:pPr algn="ctr" fontAlgn="b"/>
                      <a:r>
                        <a:rPr lang="en-US" sz="1600" b="1" u="none" strike="noStrike" dirty="0">
                          <a:effectLst/>
                          <a:latin typeface="+mn-lt"/>
                        </a:rPr>
                        <a:t>Increase / (Decrease)</a:t>
                      </a:r>
                      <a:endParaRPr lang="en-US" sz="1600" b="1" i="0" u="none" strike="noStrike" dirty="0">
                        <a:solidFill>
                          <a:srgbClr val="000000"/>
                        </a:solidFill>
                        <a:effectLst/>
                        <a:latin typeface="+mn-lt"/>
                      </a:endParaRPr>
                    </a:p>
                  </a:txBody>
                  <a:tcPr marL="9172" marR="9172" marT="9172" marB="0" anchor="ctr">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1141934028"/>
                  </a:ext>
                </a:extLst>
              </a:tr>
              <a:tr h="399378">
                <a:tc>
                  <a:txBody>
                    <a:bodyPr/>
                    <a:lstStyle/>
                    <a:p>
                      <a:pPr algn="l" fontAlgn="b"/>
                      <a:r>
                        <a:rPr lang="en-US" sz="1600" b="1" u="none" strike="noStrike" dirty="0">
                          <a:effectLst/>
                        </a:rPr>
                        <a:t>Salaries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a:t>
                      </a:r>
                      <a:r>
                        <a:rPr lang="en-US" sz="1600" b="1" u="none" strike="noStrike" dirty="0" smtClean="0">
                          <a:effectLst/>
                        </a:rPr>
                        <a:t>43,654,068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42,366,645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a:t>
                      </a:r>
                      <a:r>
                        <a:rPr lang="en-US" sz="1600" b="1" u="none" strike="noStrike" dirty="0" smtClean="0">
                          <a:effectLst/>
                        </a:rPr>
                        <a:t>1,287,423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9359615"/>
                  </a:ext>
                </a:extLst>
              </a:tr>
              <a:tr h="399378">
                <a:tc>
                  <a:txBody>
                    <a:bodyPr/>
                    <a:lstStyle/>
                    <a:p>
                      <a:pPr algn="l" fontAlgn="b"/>
                      <a:r>
                        <a:rPr lang="en-US" sz="1600" b="1" u="none" strike="noStrike" dirty="0">
                          <a:effectLst/>
                        </a:rPr>
                        <a:t>Pensions (TRS, ERS, SS)</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a:t>
                      </a:r>
                      <a:r>
                        <a:rPr lang="en-US" sz="1600" b="1" u="none" strike="noStrike" dirty="0" smtClean="0">
                          <a:effectLst/>
                        </a:rPr>
                        <a:t>7,953,380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8,044,513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a:t>
                      </a:r>
                      <a:r>
                        <a:rPr lang="en-US" sz="1600" b="1" u="none" strike="noStrike" dirty="0" smtClean="0">
                          <a:effectLst/>
                        </a:rPr>
                        <a:t>(91,133)</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2858637"/>
                  </a:ext>
                </a:extLst>
              </a:tr>
              <a:tr h="399378">
                <a:tc>
                  <a:txBody>
                    <a:bodyPr/>
                    <a:lstStyle/>
                    <a:p>
                      <a:pPr algn="l" fontAlgn="b"/>
                      <a:r>
                        <a:rPr lang="en-US" sz="1600" b="1" u="none" strike="noStrike" dirty="0">
                          <a:effectLst/>
                        </a:rPr>
                        <a:t>Health Insurance</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a:t>
                      </a:r>
                      <a:r>
                        <a:rPr lang="en-US" sz="1600" b="1" u="none" strike="noStrike" dirty="0" smtClean="0">
                          <a:effectLst/>
                        </a:rPr>
                        <a:t>11,951,987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11,814,917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a:t>
                      </a:r>
                      <a:r>
                        <a:rPr lang="en-US" sz="1600" b="1" u="none" strike="noStrike" dirty="0" smtClean="0">
                          <a:effectLst/>
                        </a:rPr>
                        <a:t>139,770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3783558"/>
                  </a:ext>
                </a:extLst>
              </a:tr>
              <a:tr h="399378">
                <a:tc>
                  <a:txBody>
                    <a:bodyPr/>
                    <a:lstStyle/>
                    <a:p>
                      <a:pPr algn="l" fontAlgn="b"/>
                      <a:r>
                        <a:rPr lang="en-US" sz="1600" b="1" u="none" strike="noStrike" dirty="0">
                          <a:effectLst/>
                        </a:rPr>
                        <a:t>Contractual/Supplies/Equip</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a:t>
                      </a:r>
                      <a:r>
                        <a:rPr lang="en-US" sz="1600" b="1" u="none" strike="noStrike" dirty="0" smtClean="0">
                          <a:effectLst/>
                        </a:rPr>
                        <a:t>10,455,230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10,006,133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449,097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3804823"/>
                  </a:ext>
                </a:extLst>
              </a:tr>
              <a:tr h="399378">
                <a:tc>
                  <a:txBody>
                    <a:bodyPr/>
                    <a:lstStyle/>
                    <a:p>
                      <a:pPr algn="l" fontAlgn="b"/>
                      <a:r>
                        <a:rPr lang="en-US" sz="1600" b="1" u="none" strike="noStrike" dirty="0">
                          <a:effectLst/>
                        </a:rPr>
                        <a:t>Out-of-District Tuition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4,549,338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4,249,416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299,922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7527884"/>
                  </a:ext>
                </a:extLst>
              </a:tr>
              <a:tr h="399378">
                <a:tc>
                  <a:txBody>
                    <a:bodyPr/>
                    <a:lstStyle/>
                    <a:p>
                      <a:pPr algn="l" fontAlgn="b"/>
                      <a:r>
                        <a:rPr lang="en-US" sz="1600" b="1" u="none" strike="noStrike" dirty="0">
                          <a:effectLst/>
                        </a:rPr>
                        <a:t>Debt Service (P&amp;I)</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4,211,542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3,809,259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402,283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6778293"/>
                  </a:ext>
                </a:extLst>
              </a:tr>
              <a:tr h="399378">
                <a:tc>
                  <a:txBody>
                    <a:bodyPr/>
                    <a:lstStyle/>
                    <a:p>
                      <a:pPr algn="l" fontAlgn="b"/>
                      <a:r>
                        <a:rPr lang="en-US" sz="1600" b="1" u="none" strike="noStrike" dirty="0">
                          <a:effectLst/>
                        </a:rPr>
                        <a:t>Transportation</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6,141,848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6,016,565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125,283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397479"/>
                  </a:ext>
                </a:extLst>
              </a:tr>
              <a:tr h="399378">
                <a:tc>
                  <a:txBody>
                    <a:bodyPr/>
                    <a:lstStyle/>
                    <a:p>
                      <a:pPr algn="l" fontAlgn="b"/>
                      <a:r>
                        <a:rPr lang="en-US" sz="1600" b="1" u="none" strike="noStrike" dirty="0">
                          <a:effectLst/>
                        </a:rPr>
                        <a:t>Utilities</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1,274,389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1,161,661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112,728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965741"/>
                  </a:ext>
                </a:extLst>
              </a:tr>
              <a:tr h="399378">
                <a:tc>
                  <a:txBody>
                    <a:bodyPr/>
                    <a:lstStyle/>
                    <a:p>
                      <a:pPr algn="l" fontAlgn="b"/>
                      <a:r>
                        <a:rPr lang="en-US" sz="1600" b="1" u="none" strike="noStrike" dirty="0">
                          <a:effectLst/>
                        </a:rPr>
                        <a:t>Occupational Education</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1,591,560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1,551,120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40,440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819093"/>
                  </a:ext>
                </a:extLst>
              </a:tr>
              <a:tr h="399378">
                <a:tc>
                  <a:txBody>
                    <a:bodyPr/>
                    <a:lstStyle/>
                    <a:p>
                      <a:pPr algn="l" fontAlgn="b"/>
                      <a:r>
                        <a:rPr lang="en-US" sz="1600" b="1" u="none" strike="noStrike" dirty="0">
                          <a:effectLst/>
                        </a:rPr>
                        <a:t>Insurance</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637,794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612,244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25,550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68306"/>
                  </a:ext>
                </a:extLst>
              </a:tr>
              <a:tr h="399378">
                <a:tc>
                  <a:txBody>
                    <a:bodyPr/>
                    <a:lstStyle/>
                    <a:p>
                      <a:pPr algn="l" fontAlgn="b"/>
                      <a:r>
                        <a:rPr lang="en-US" sz="1600" b="1" u="none" strike="noStrike" dirty="0">
                          <a:effectLst/>
                        </a:rPr>
                        <a:t>Transfer to Capital Fund</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300,000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631,000 </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600" b="1" u="none" strike="noStrike" dirty="0">
                          <a:effectLst/>
                        </a:rPr>
                        <a:t> $                       (331,000)</a:t>
                      </a:r>
                      <a:endParaRPr lang="en-US" sz="1600" b="1" i="0" u="none" strike="noStrike" dirty="0">
                        <a:solidFill>
                          <a:srgbClr val="000000"/>
                        </a:solidFill>
                        <a:effectLst/>
                        <a:latin typeface="Calibri" panose="020F0502020204030204" pitchFamily="34" charset="0"/>
                      </a:endParaRPr>
                    </a:p>
                  </a:txBody>
                  <a:tcPr marL="9172" marR="9172" marT="91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7414473"/>
                  </a:ext>
                </a:extLst>
              </a:tr>
              <a:tr h="399378">
                <a:tc>
                  <a:txBody>
                    <a:bodyPr/>
                    <a:lstStyle/>
                    <a:p>
                      <a:pPr algn="ctr" fontAlgn="b"/>
                      <a:r>
                        <a:rPr lang="en-US" sz="1600" b="1" u="none" strike="noStrike" dirty="0">
                          <a:solidFill>
                            <a:schemeClr val="bg1"/>
                          </a:solidFill>
                          <a:effectLst/>
                        </a:rPr>
                        <a:t>TOTAL</a:t>
                      </a:r>
                      <a:endParaRPr lang="en-US" sz="1600" b="1" i="0" u="none" strike="noStrike" dirty="0">
                        <a:solidFill>
                          <a:schemeClr val="bg1"/>
                        </a:solidFill>
                        <a:effectLst/>
                        <a:latin typeface="Calibri" panose="020F0502020204030204" pitchFamily="34" charset="0"/>
                      </a:endParaRPr>
                    </a:p>
                  </a:txBody>
                  <a:tcPr marL="9172" marR="9172" marT="9172" marB="0" anchor="ctr">
                    <a:lnT w="12700" cap="flat" cmpd="sng" algn="ctr">
                      <a:solidFill>
                        <a:schemeClr val="tx1"/>
                      </a:solidFill>
                      <a:prstDash val="solid"/>
                      <a:round/>
                      <a:headEnd type="none" w="med" len="med"/>
                      <a:tailEnd type="none" w="med" len="med"/>
                    </a:lnT>
                    <a:solidFill>
                      <a:srgbClr val="0F8945"/>
                    </a:solidFill>
                  </a:tcPr>
                </a:tc>
                <a:tc>
                  <a:txBody>
                    <a:bodyPr/>
                    <a:lstStyle/>
                    <a:p>
                      <a:pPr algn="r" fontAlgn="b"/>
                      <a:r>
                        <a:rPr lang="en-US" sz="1600" b="1" u="none" strike="noStrike" dirty="0">
                          <a:solidFill>
                            <a:schemeClr val="bg1"/>
                          </a:solidFill>
                          <a:effectLst/>
                        </a:rPr>
                        <a:t> $            </a:t>
                      </a:r>
                      <a:r>
                        <a:rPr lang="en-US" sz="1600" b="1" u="none" strike="noStrike" dirty="0" smtClean="0">
                          <a:solidFill>
                            <a:schemeClr val="bg1"/>
                          </a:solidFill>
                          <a:effectLst/>
                        </a:rPr>
                        <a:t>92,721,136 </a:t>
                      </a:r>
                      <a:endParaRPr lang="en-US" sz="1600" b="1" i="0" u="none" strike="noStrike" dirty="0">
                        <a:solidFill>
                          <a:schemeClr val="bg1"/>
                        </a:solidFill>
                        <a:effectLst/>
                        <a:latin typeface="Calibri" panose="020F0502020204030204" pitchFamily="34" charset="0"/>
                      </a:endParaRPr>
                    </a:p>
                  </a:txBody>
                  <a:tcPr marL="9172" marR="9172" marT="9172" marB="0" anchor="ctr">
                    <a:lnT w="12700" cap="flat" cmpd="sng" algn="ctr">
                      <a:solidFill>
                        <a:schemeClr val="tx1"/>
                      </a:solidFill>
                      <a:prstDash val="solid"/>
                      <a:round/>
                      <a:headEnd type="none" w="med" len="med"/>
                      <a:tailEnd type="none" w="med" len="med"/>
                    </a:lnT>
                    <a:solidFill>
                      <a:srgbClr val="0F8945"/>
                    </a:solidFill>
                  </a:tcPr>
                </a:tc>
                <a:tc>
                  <a:txBody>
                    <a:bodyPr/>
                    <a:lstStyle/>
                    <a:p>
                      <a:pPr algn="r" fontAlgn="b"/>
                      <a:r>
                        <a:rPr lang="en-US" sz="1600" b="1" u="none" strike="noStrike" dirty="0">
                          <a:solidFill>
                            <a:schemeClr val="bg1"/>
                          </a:solidFill>
                          <a:effectLst/>
                        </a:rPr>
                        <a:t> $        90,260,773 </a:t>
                      </a:r>
                      <a:endParaRPr lang="en-US" sz="1600" b="1" i="0" u="none" strike="noStrike" dirty="0">
                        <a:solidFill>
                          <a:schemeClr val="bg1"/>
                        </a:solidFill>
                        <a:effectLst/>
                        <a:latin typeface="Calibri" panose="020F0502020204030204" pitchFamily="34" charset="0"/>
                      </a:endParaRPr>
                    </a:p>
                  </a:txBody>
                  <a:tcPr marL="9172" marR="9172" marT="9172" marB="0" anchor="ctr">
                    <a:lnT w="12700" cap="flat" cmpd="sng" algn="ctr">
                      <a:solidFill>
                        <a:schemeClr val="tx1"/>
                      </a:solidFill>
                      <a:prstDash val="solid"/>
                      <a:round/>
                      <a:headEnd type="none" w="med" len="med"/>
                      <a:tailEnd type="none" w="med" len="med"/>
                    </a:lnT>
                    <a:solidFill>
                      <a:srgbClr val="0F8945"/>
                    </a:solidFill>
                  </a:tcPr>
                </a:tc>
                <a:tc>
                  <a:txBody>
                    <a:bodyPr/>
                    <a:lstStyle/>
                    <a:p>
                      <a:pPr algn="r" fontAlgn="b"/>
                      <a:r>
                        <a:rPr lang="en-US" sz="1600" b="1" u="none" strike="noStrike" dirty="0">
                          <a:solidFill>
                            <a:schemeClr val="bg1"/>
                          </a:solidFill>
                          <a:effectLst/>
                        </a:rPr>
                        <a:t> $                     </a:t>
                      </a:r>
                      <a:r>
                        <a:rPr lang="en-US" sz="1600" b="1" u="none" strike="noStrike" dirty="0" smtClean="0">
                          <a:solidFill>
                            <a:schemeClr val="bg1"/>
                          </a:solidFill>
                          <a:effectLst/>
                        </a:rPr>
                        <a:t>2,460,363 </a:t>
                      </a:r>
                      <a:endParaRPr lang="en-US" sz="1600" b="1" i="0" u="none" strike="noStrike" dirty="0">
                        <a:solidFill>
                          <a:schemeClr val="bg1"/>
                        </a:solidFill>
                        <a:effectLst/>
                        <a:latin typeface="Calibri" panose="020F0502020204030204" pitchFamily="34" charset="0"/>
                      </a:endParaRPr>
                    </a:p>
                  </a:txBody>
                  <a:tcPr marL="9172" marR="9172" marT="9172" marB="0" anchor="ctr">
                    <a:lnT w="12700" cap="flat" cmpd="sng" algn="ctr">
                      <a:solidFill>
                        <a:schemeClr val="tx1"/>
                      </a:solidFill>
                      <a:prstDash val="solid"/>
                      <a:round/>
                      <a:headEnd type="none" w="med" len="med"/>
                      <a:tailEnd type="none" w="med" len="med"/>
                    </a:lnT>
                    <a:solidFill>
                      <a:srgbClr val="0F8945"/>
                    </a:solidFill>
                  </a:tcPr>
                </a:tc>
                <a:extLst>
                  <a:ext uri="{0D108BD9-81ED-4DB2-BD59-A6C34878D82A}">
                    <a16:rowId xmlns:a16="http://schemas.microsoft.com/office/drawing/2014/main" val="1511755579"/>
                  </a:ext>
                </a:extLst>
              </a:tr>
            </a:tbl>
          </a:graphicData>
        </a:graphic>
      </p:graphicFrame>
    </p:spTree>
    <p:extLst>
      <p:ext uri="{BB962C8B-B14F-4D97-AF65-F5344CB8AC3E}">
        <p14:creationId xmlns:p14="http://schemas.microsoft.com/office/powerpoint/2010/main" val="292335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2025-26 </a:t>
            </a:r>
            <a:r>
              <a:rPr lang="en-US" sz="4000" dirty="0" smtClean="0">
                <a:cs typeface="Times New Roman" panose="02020603050405020304" pitchFamily="18" charset="0"/>
              </a:rPr>
              <a:t>Recommended </a:t>
            </a:r>
            <a:r>
              <a:rPr lang="en-US" sz="4000" dirty="0">
                <a:cs typeface="Times New Roman" panose="02020603050405020304" pitchFamily="18" charset="0"/>
              </a:rPr>
              <a:t>Budget – The How?</a:t>
            </a: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640616" y="1267223"/>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16" name="Rectangle 15"/>
          <p:cNvSpPr/>
          <p:nvPr/>
        </p:nvSpPr>
        <p:spPr>
          <a:xfrm>
            <a:off x="543431" y="1190279"/>
            <a:ext cx="11102700" cy="3970318"/>
          </a:xfrm>
          <a:prstGeom prst="rect">
            <a:avLst/>
          </a:prstGeom>
        </p:spPr>
        <p:txBody>
          <a:bodyPr wrap="square">
            <a:spAutoFit/>
          </a:bodyPr>
          <a:lstStyle/>
          <a:p>
            <a:pPr marL="342900" indent="-342900">
              <a:buBlip>
                <a:blip r:embed="rId3"/>
              </a:buBlip>
            </a:pPr>
            <a:r>
              <a:rPr lang="en-US" sz="2400" dirty="0"/>
              <a:t>Teacher Attrition:</a:t>
            </a:r>
          </a:p>
          <a:p>
            <a:pPr marL="800100" lvl="1" indent="-342900">
              <a:buBlip>
                <a:blip r:embed="rId3"/>
              </a:buBlip>
            </a:pPr>
            <a:r>
              <a:rPr lang="en-US" sz="2000" dirty="0">
                <a:cs typeface="Arial" panose="020B0604020202020204" pitchFamily="34" charset="0"/>
              </a:rPr>
              <a:t>Teachers leaving the profession – retiring. </a:t>
            </a:r>
          </a:p>
          <a:p>
            <a:endParaRPr lang="en-US" sz="2000" dirty="0">
              <a:cs typeface="Arial" panose="020B0604020202020204" pitchFamily="34" charset="0"/>
            </a:endParaRPr>
          </a:p>
          <a:p>
            <a:pPr marL="342900" indent="-342900">
              <a:buBlip>
                <a:blip r:embed="rId3"/>
              </a:buBlip>
            </a:pPr>
            <a:r>
              <a:rPr lang="en-US" sz="2000" dirty="0">
                <a:cs typeface="Arial" panose="020B0604020202020204" pitchFamily="34" charset="0"/>
              </a:rPr>
              <a:t>As of June 30, 2025</a:t>
            </a:r>
          </a:p>
          <a:p>
            <a:pPr marL="800100" lvl="1" indent="-342900">
              <a:buBlip>
                <a:blip r:embed="rId3"/>
              </a:buBlip>
            </a:pPr>
            <a:r>
              <a:rPr lang="en-US" sz="2000" dirty="0">
                <a:cs typeface="Arial" panose="020B0604020202020204" pitchFamily="34" charset="0"/>
              </a:rPr>
              <a:t>10 total teacher retirements. </a:t>
            </a:r>
          </a:p>
          <a:p>
            <a:pPr marL="1257300" lvl="2" indent="-342900">
              <a:buBlip>
                <a:blip r:embed="rId3"/>
              </a:buBlip>
            </a:pPr>
            <a:r>
              <a:rPr lang="en-US" sz="2000" dirty="0">
                <a:cs typeface="Arial" panose="020B0604020202020204" pitchFamily="34" charset="0"/>
              </a:rPr>
              <a:t>5 teachers positions will be filled through traditional posting and hiring process.</a:t>
            </a:r>
          </a:p>
          <a:p>
            <a:pPr marL="1257300" lvl="2" indent="-342900">
              <a:buBlip>
                <a:blip r:embed="rId3"/>
              </a:buBlip>
            </a:pPr>
            <a:r>
              <a:rPr lang="en-US" sz="2000" dirty="0">
                <a:cs typeface="Arial" panose="020B0604020202020204" pitchFamily="34" charset="0"/>
              </a:rPr>
              <a:t>5 teachers positions can be filled based on redistribution of staff due to enrollment or program shifts.</a:t>
            </a:r>
          </a:p>
          <a:p>
            <a:pPr marL="800100" lvl="1" indent="-342900">
              <a:buBlip>
                <a:blip r:embed="rId3"/>
              </a:buBlip>
            </a:pPr>
            <a:r>
              <a:rPr lang="en-US" sz="2000" dirty="0">
                <a:cs typeface="Arial" panose="020B0604020202020204" pitchFamily="34" charset="0"/>
              </a:rPr>
              <a:t>No teachers or staff will be but cut or excessed.</a:t>
            </a:r>
          </a:p>
          <a:p>
            <a:pPr marL="800100" lvl="1" indent="-342900">
              <a:buBlip>
                <a:blip r:embed="rId3"/>
              </a:buBlip>
            </a:pPr>
            <a:r>
              <a:rPr lang="en-US" sz="2000" dirty="0">
                <a:cs typeface="Arial" panose="020B0604020202020204" pitchFamily="34" charset="0"/>
              </a:rPr>
              <a:t>Instructional programs will continue to develop. </a:t>
            </a:r>
          </a:p>
          <a:p>
            <a:pPr>
              <a:buSzPct val="150000"/>
            </a:pPr>
            <a:endParaRPr lang="en-US" sz="2000" dirty="0">
              <a:cs typeface="Arial" panose="020B0604020202020204" pitchFamily="34" charset="0"/>
            </a:endParaRPr>
          </a:p>
          <a:p>
            <a:endParaRPr lang="en-US" sz="2800" dirty="0"/>
          </a:p>
        </p:txBody>
      </p:sp>
      <p:sp>
        <p:nvSpPr>
          <p:cNvPr id="5" name="Slide Number Placeholder 4"/>
          <p:cNvSpPr>
            <a:spLocks noGrp="1"/>
          </p:cNvSpPr>
          <p:nvPr>
            <p:ph type="sldNum" sz="quarter" idx="12"/>
          </p:nvPr>
        </p:nvSpPr>
        <p:spPr>
          <a:xfrm>
            <a:off x="11903825" y="6394500"/>
            <a:ext cx="354445" cy="365125"/>
          </a:xfrm>
        </p:spPr>
        <p:txBody>
          <a:bodyPr/>
          <a:lstStyle/>
          <a:p>
            <a:fld id="{BC83A203-932D-49B3-A458-140E85AA3C04}" type="slidenum">
              <a:rPr lang="en-US" smtClean="0">
                <a:solidFill>
                  <a:schemeClr val="bg1"/>
                </a:solidFill>
              </a:rPr>
              <a:t>6</a:t>
            </a:fld>
            <a:endParaRPr lang="en-US" dirty="0">
              <a:solidFill>
                <a:schemeClr val="bg1"/>
              </a:solidFill>
            </a:endParaRPr>
          </a:p>
        </p:txBody>
      </p:sp>
      <p:pic>
        <p:nvPicPr>
          <p:cNvPr id="12" name="Picture 11" descr="How to get Business License – Dubai Free zone Blog"/>
          <p:cNvPicPr>
            <a:picLocks noChangeAspect="1"/>
          </p:cNvPicPr>
          <p:nvPr/>
        </p:nvPicPr>
        <p:blipFill rotWithShape="1">
          <a:blip r:embed="rId4" cstate="print">
            <a:extLst>
              <a:ext uri="{28A0092B-C50C-407E-A947-70E740481C1C}">
                <a14:useLocalDpi xmlns:a14="http://schemas.microsoft.com/office/drawing/2010/main" val="0"/>
              </a:ext>
            </a:extLst>
          </a:blip>
          <a:srcRect t="13692" b="17514"/>
          <a:stretch/>
        </p:blipFill>
        <p:spPr>
          <a:xfrm>
            <a:off x="7151382" y="3600875"/>
            <a:ext cx="4494749" cy="2069869"/>
          </a:xfrm>
          <a:prstGeom prst="rect">
            <a:avLst/>
          </a:prstGeom>
        </p:spPr>
      </p:pic>
    </p:spTree>
    <p:extLst>
      <p:ext uri="{BB962C8B-B14F-4D97-AF65-F5344CB8AC3E}">
        <p14:creationId xmlns:p14="http://schemas.microsoft.com/office/powerpoint/2010/main" val="3839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2025-26 </a:t>
            </a:r>
            <a:r>
              <a:rPr lang="en-US" sz="4000" dirty="0" smtClean="0">
                <a:cs typeface="Times New Roman" panose="02020603050405020304" pitchFamily="18" charset="0"/>
              </a:rPr>
              <a:t>Recommended </a:t>
            </a:r>
            <a:r>
              <a:rPr lang="en-US" sz="4000" dirty="0">
                <a:cs typeface="Times New Roman" panose="02020603050405020304" pitchFamily="18" charset="0"/>
              </a:rPr>
              <a:t>Revenue Projections</a:t>
            </a: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640619" y="856740"/>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Slide Number Placeholder 1"/>
          <p:cNvSpPr>
            <a:spLocks noGrp="1"/>
          </p:cNvSpPr>
          <p:nvPr>
            <p:ph type="sldNum" sz="quarter" idx="12"/>
          </p:nvPr>
        </p:nvSpPr>
        <p:spPr>
          <a:xfrm>
            <a:off x="11952316" y="6484050"/>
            <a:ext cx="239684" cy="365125"/>
          </a:xfrm>
        </p:spPr>
        <p:txBody>
          <a:bodyPr/>
          <a:lstStyle/>
          <a:p>
            <a:fld id="{BC83A203-932D-49B3-A458-140E85AA3C04}" type="slidenum">
              <a:rPr lang="en-US" smtClean="0">
                <a:solidFill>
                  <a:schemeClr val="bg1"/>
                </a:solidFill>
              </a:rPr>
              <a:t>7</a:t>
            </a:fld>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770569307"/>
              </p:ext>
            </p:extLst>
          </p:nvPr>
        </p:nvGraphicFramePr>
        <p:xfrm>
          <a:off x="2298738" y="1005840"/>
          <a:ext cx="7315200" cy="19354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929640">
                <a:tc>
                  <a:txBody>
                    <a:bodyPr/>
                    <a:lstStyle/>
                    <a:p>
                      <a:pPr algn="ctr"/>
                      <a:r>
                        <a:rPr lang="en-US" sz="1600" dirty="0">
                          <a:solidFill>
                            <a:schemeClr val="bg1"/>
                          </a:solidFill>
                          <a:latin typeface="+mn-lt"/>
                          <a:cs typeface="Arial" pitchFamily="34" charset="0"/>
                        </a:rPr>
                        <a:t>2025-26</a:t>
                      </a:r>
                    </a:p>
                    <a:p>
                      <a:pPr algn="ctr"/>
                      <a:r>
                        <a:rPr lang="en-US" sz="1600" dirty="0" smtClean="0">
                          <a:solidFill>
                            <a:schemeClr val="bg1"/>
                          </a:solidFill>
                          <a:latin typeface="+mn-lt"/>
                          <a:cs typeface="Arial" pitchFamily="34" charset="0"/>
                        </a:rPr>
                        <a:t>Recommended </a:t>
                      </a:r>
                      <a:r>
                        <a:rPr lang="en-US" sz="1600" dirty="0">
                          <a:solidFill>
                            <a:schemeClr val="bg1"/>
                          </a:solidFill>
                          <a:latin typeface="+mn-lt"/>
                          <a:cs typeface="Arial" pitchFamily="34" charset="0"/>
                        </a:rPr>
                        <a:t>Revenue Projections</a:t>
                      </a:r>
                      <a:endParaRPr lang="en-US" sz="1400" b="0" i="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tc>
                  <a:txBody>
                    <a:bodyPr/>
                    <a:lstStyle/>
                    <a:p>
                      <a:pPr algn="ctr"/>
                      <a:r>
                        <a:rPr lang="en-US" sz="1600" b="1" dirty="0">
                          <a:solidFill>
                            <a:schemeClr val="bg1"/>
                          </a:solidFill>
                          <a:latin typeface="+mn-lt"/>
                          <a:cs typeface="Arial" pitchFamily="34" charset="0"/>
                        </a:rPr>
                        <a:t>2024-25</a:t>
                      </a:r>
                    </a:p>
                    <a:p>
                      <a:pPr algn="ctr"/>
                      <a:r>
                        <a:rPr lang="en-US" sz="1600" b="1" dirty="0">
                          <a:solidFill>
                            <a:schemeClr val="bg1"/>
                          </a:solidFill>
                          <a:latin typeface="+mn-lt"/>
                          <a:cs typeface="Arial" pitchFamily="34" charset="0"/>
                        </a:rPr>
                        <a:t>Projected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tc>
                  <a:txBody>
                    <a:bodyPr/>
                    <a:lstStyle/>
                    <a:p>
                      <a:pPr algn="ctr"/>
                      <a:r>
                        <a:rPr lang="en-US" sz="1600" b="1" dirty="0">
                          <a:solidFill>
                            <a:schemeClr val="bg1"/>
                          </a:solidFill>
                          <a:latin typeface="+mn-lt"/>
                          <a:cs typeface="Arial" pitchFamily="34" charset="0"/>
                        </a:rPr>
                        <a:t>Budget-to-Budget Increase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10000"/>
                  </a:ext>
                </a:extLst>
              </a:tr>
              <a:tr h="990600">
                <a:tc>
                  <a:txBody>
                    <a:bodyPr/>
                    <a:lstStyle/>
                    <a:p>
                      <a:pPr algn="ctr"/>
                      <a:r>
                        <a:rPr lang="en-US" sz="2000" b="1" dirty="0">
                          <a:solidFill>
                            <a:schemeClr val="tx1"/>
                          </a:solidFill>
                          <a:latin typeface="Arial" pitchFamily="34" charset="0"/>
                          <a:cs typeface="Arial" pitchFamily="34" charset="0"/>
                        </a:rPr>
                        <a:t> $ </a:t>
                      </a:r>
                      <a:r>
                        <a:rPr lang="en-US" sz="2000" b="1" dirty="0" smtClean="0">
                          <a:solidFill>
                            <a:schemeClr val="tx1"/>
                          </a:solidFill>
                          <a:latin typeface="Arial" pitchFamily="34" charset="0"/>
                          <a:cs typeface="Arial" pitchFamily="34" charset="0"/>
                        </a:rPr>
                        <a:t>90,364,365</a:t>
                      </a:r>
                      <a:endParaRPr lang="en-US" sz="20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itchFamily="34" charset="0"/>
                          <a:cs typeface="Arial" pitchFamily="34" charset="0"/>
                        </a:rPr>
                        <a:t>$ 87,435,879</a:t>
                      </a:r>
                    </a:p>
                    <a:p>
                      <a:pPr algn="ctr"/>
                      <a:endParaRPr lang="en-US" sz="20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itchFamily="34" charset="0"/>
                          <a:cs typeface="Arial" pitchFamily="34" charset="0"/>
                        </a:rPr>
                        <a:t> $ </a:t>
                      </a:r>
                      <a:r>
                        <a:rPr lang="en-US" sz="2000" b="0" dirty="0" smtClean="0">
                          <a:solidFill>
                            <a:schemeClr val="tx1"/>
                          </a:solidFill>
                          <a:latin typeface="Arial" pitchFamily="34" charset="0"/>
                          <a:cs typeface="Arial" pitchFamily="34" charset="0"/>
                        </a:rPr>
                        <a:t>2,928,486</a:t>
                      </a:r>
                      <a:endParaRPr lang="en-US" sz="2000" b="0" dirty="0">
                        <a:solidFill>
                          <a:schemeClr val="tx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itchFamily="34" charset="0"/>
                          <a:cs typeface="Arial" pitchFamily="34" charset="0"/>
                        </a:rPr>
                        <a:t>   </a:t>
                      </a:r>
                      <a:r>
                        <a:rPr lang="en-US" sz="1600" b="0" dirty="0">
                          <a:solidFill>
                            <a:schemeClr val="tx1"/>
                          </a:solidFill>
                          <a:latin typeface="Arial" pitchFamily="34" charset="0"/>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Rectangle 2"/>
          <p:cNvSpPr/>
          <p:nvPr/>
        </p:nvSpPr>
        <p:spPr>
          <a:xfrm>
            <a:off x="1167008" y="3301476"/>
            <a:ext cx="9857983" cy="2554545"/>
          </a:xfrm>
          <a:prstGeom prst="rect">
            <a:avLst/>
          </a:prstGeom>
        </p:spPr>
        <p:txBody>
          <a:bodyPr wrap="square">
            <a:spAutoFit/>
          </a:bodyPr>
          <a:lstStyle/>
          <a:p>
            <a:pPr>
              <a:buNone/>
            </a:pPr>
            <a:r>
              <a:rPr lang="en-US" sz="2000" b="1" i="1" dirty="0">
                <a:solidFill>
                  <a:srgbClr val="0F8945"/>
                </a:solidFill>
                <a:cs typeface="Arial" pitchFamily="34" charset="0"/>
              </a:rPr>
              <a:t>Assumptions:</a:t>
            </a:r>
          </a:p>
          <a:p>
            <a:pPr marL="342900" indent="-342900">
              <a:buBlip>
                <a:blip r:embed="rId3"/>
              </a:buBlip>
            </a:pPr>
            <a:r>
              <a:rPr lang="en-US" sz="2000" dirty="0">
                <a:cs typeface="Arial" pitchFamily="34" charset="0"/>
              </a:rPr>
              <a:t>Maximum allowable property tax levy increase = 3.08% = $1,615,813</a:t>
            </a:r>
          </a:p>
          <a:p>
            <a:pPr marL="342900" indent="-342900">
              <a:buBlip>
                <a:blip r:embed="rId3"/>
              </a:buBlip>
            </a:pPr>
            <a:r>
              <a:rPr lang="en-US" sz="2000" b="1" i="1" dirty="0" smtClean="0">
                <a:cs typeface="Arial" pitchFamily="34" charset="0"/>
              </a:rPr>
              <a:t>2.50</a:t>
            </a:r>
            <a:r>
              <a:rPr lang="en-US" sz="2000" b="1" i="1" dirty="0">
                <a:cs typeface="Arial" pitchFamily="34" charset="0"/>
              </a:rPr>
              <a:t>% property tax levy increase used in revenue projection = $</a:t>
            </a:r>
            <a:r>
              <a:rPr lang="en-US" sz="2000" b="1" i="1" dirty="0" smtClean="0">
                <a:cs typeface="Arial" pitchFamily="34" charset="0"/>
              </a:rPr>
              <a:t>1,311,537</a:t>
            </a:r>
            <a:endParaRPr lang="en-US" sz="2000" b="1" i="1" dirty="0">
              <a:cs typeface="Arial" pitchFamily="34" charset="0"/>
            </a:endParaRPr>
          </a:p>
          <a:p>
            <a:pPr marL="342900" indent="-342900">
              <a:buBlip>
                <a:blip r:embed="rId3"/>
              </a:buBlip>
            </a:pPr>
            <a:r>
              <a:rPr lang="en-US" sz="2000" dirty="0">
                <a:cs typeface="Arial" pitchFamily="34" charset="0"/>
              </a:rPr>
              <a:t>Increase in State Aid = $1,020,442</a:t>
            </a:r>
          </a:p>
          <a:p>
            <a:pPr marL="342900" indent="-342900">
              <a:buBlip>
                <a:blip r:embed="rId3"/>
              </a:buBlip>
            </a:pPr>
            <a:r>
              <a:rPr lang="en-US" sz="2000" dirty="0">
                <a:cs typeface="Arial" pitchFamily="34" charset="0"/>
              </a:rPr>
              <a:t>Increase in miscellaneous revenue = $232,131</a:t>
            </a:r>
          </a:p>
          <a:p>
            <a:pPr>
              <a:buNone/>
            </a:pPr>
            <a:endParaRPr lang="en-US" sz="2000" b="1" i="1" dirty="0">
              <a:solidFill>
                <a:srgbClr val="0F8945"/>
              </a:solidFill>
              <a:cs typeface="Arial" pitchFamily="34" charset="0"/>
            </a:endParaRPr>
          </a:p>
          <a:p>
            <a:pPr>
              <a:buNone/>
            </a:pPr>
            <a:r>
              <a:rPr lang="en-US" sz="2000" b="1" i="1" dirty="0">
                <a:solidFill>
                  <a:srgbClr val="0F8945"/>
                </a:solidFill>
                <a:cs typeface="Arial" pitchFamily="34" charset="0"/>
              </a:rPr>
              <a:t>Open Items:</a:t>
            </a:r>
          </a:p>
          <a:p>
            <a:pPr marL="342900" indent="-342900">
              <a:buClrTx/>
              <a:buSzPct val="90000"/>
              <a:buBlip>
                <a:blip r:embed="rId3"/>
              </a:buBlip>
            </a:pPr>
            <a:r>
              <a:rPr lang="en-US" sz="2000" dirty="0">
                <a:cs typeface="Arial" pitchFamily="34" charset="0"/>
              </a:rPr>
              <a:t>Final State Aid Figures </a:t>
            </a:r>
          </a:p>
        </p:txBody>
      </p:sp>
    </p:spTree>
    <p:extLst>
      <p:ext uri="{BB962C8B-B14F-4D97-AF65-F5344CB8AC3E}">
        <p14:creationId xmlns:p14="http://schemas.microsoft.com/office/powerpoint/2010/main" val="347211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0372436" cy="707886"/>
          </a:xfrm>
          <a:prstGeom prst="rect">
            <a:avLst/>
          </a:prstGeom>
          <a:noFill/>
        </p:spPr>
        <p:txBody>
          <a:bodyPr wrap="square" rtlCol="0">
            <a:spAutoFit/>
          </a:bodyPr>
          <a:lstStyle/>
          <a:p>
            <a:r>
              <a:rPr lang="en-US" sz="4000" dirty="0">
                <a:cs typeface="Times New Roman" panose="02020603050405020304" pitchFamily="18" charset="0"/>
              </a:rPr>
              <a:t>2025-26 </a:t>
            </a:r>
            <a:r>
              <a:rPr lang="en-US" sz="4000" dirty="0" smtClean="0">
                <a:cs typeface="Times New Roman" panose="02020603050405020304" pitchFamily="18" charset="0"/>
              </a:rPr>
              <a:t>Recommended </a:t>
            </a:r>
            <a:r>
              <a:rPr lang="en-US" sz="4000" dirty="0">
                <a:cs typeface="Times New Roman" panose="02020603050405020304" pitchFamily="18" charset="0"/>
              </a:rPr>
              <a:t>Budget Summary</a:t>
            </a:r>
          </a:p>
        </p:txBody>
      </p:sp>
      <p:sp>
        <p:nvSpPr>
          <p:cNvPr id="8" name="Content Placeholder 2">
            <a:extLst>
              <a:ext uri="{FF2B5EF4-FFF2-40B4-BE49-F238E27FC236}">
                <a16:creationId xmlns:a16="http://schemas.microsoft.com/office/drawing/2014/main" id="{D2DF2AF6-9004-A1CB-4DDC-F162B20A8700}"/>
              </a:ext>
            </a:extLst>
          </p:cNvPr>
          <p:cNvSpPr txBox="1">
            <a:spLocks/>
          </p:cNvSpPr>
          <p:nvPr/>
        </p:nvSpPr>
        <p:spPr>
          <a:xfrm>
            <a:off x="640619" y="1296140"/>
            <a:ext cx="100584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endParaRPr lang="en-US" sz="3200" dirty="0">
              <a:solidFill>
                <a:srgbClr val="000000"/>
              </a:solidFill>
              <a:ea typeface="Calibri" panose="020F0502020204030204" pitchFamily="34" charset="0"/>
              <a:cs typeface="Times New Roman" panose="02020603050405020304" pitchFamily="18" charset="0"/>
            </a:endParaRPr>
          </a:p>
        </p:txBody>
      </p:sp>
      <p:sp>
        <p:nvSpPr>
          <p:cNvPr id="9" name="Rectangle 8"/>
          <p:cNvSpPr/>
          <p:nvPr/>
        </p:nvSpPr>
        <p:spPr>
          <a:xfrm>
            <a:off x="640619" y="856740"/>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Slide Number Placeholder 1"/>
          <p:cNvSpPr>
            <a:spLocks noGrp="1"/>
          </p:cNvSpPr>
          <p:nvPr>
            <p:ph type="sldNum" sz="quarter" idx="12"/>
          </p:nvPr>
        </p:nvSpPr>
        <p:spPr>
          <a:xfrm>
            <a:off x="11903826" y="6409236"/>
            <a:ext cx="371302" cy="365125"/>
          </a:xfrm>
        </p:spPr>
        <p:txBody>
          <a:bodyPr/>
          <a:lstStyle/>
          <a:p>
            <a:fld id="{BC83A203-932D-49B3-A458-140E85AA3C04}" type="slidenum">
              <a:rPr lang="en-US" smtClean="0">
                <a:solidFill>
                  <a:schemeClr val="bg1"/>
                </a:solidFill>
              </a:rPr>
              <a:t>8</a:t>
            </a:fld>
            <a:endParaRPr lang="en-US"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244564144"/>
              </p:ext>
            </p:extLst>
          </p:nvPr>
        </p:nvGraphicFramePr>
        <p:xfrm>
          <a:off x="2514600" y="952807"/>
          <a:ext cx="7162800" cy="495127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445748">
                <a:tc>
                  <a:txBody>
                    <a:bodyPr/>
                    <a:lstStyle/>
                    <a:p>
                      <a:endParaRPr lang="en-US"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US" baseline="0" dirty="0">
                          <a:solidFill>
                            <a:schemeClr val="bg1"/>
                          </a:solidFill>
                          <a:latin typeface="+mn-lt"/>
                          <a:cs typeface="Arial" panose="020B0604020202020204" pitchFamily="34" charset="0"/>
                        </a:rPr>
                        <a:t>Amount</a:t>
                      </a:r>
                      <a:endParaRPr lang="en-US" dirty="0">
                        <a:solidFill>
                          <a:schemeClr val="bg1"/>
                        </a:solidFill>
                        <a:latin typeface="+mn-lt"/>
                        <a:cs typeface="Arial" panose="020B0604020202020204" pitchFamily="34" charset="0"/>
                      </a:endParaRPr>
                    </a:p>
                  </a:txBody>
                  <a:tcPr anchor="ctr">
                    <a:solidFill>
                      <a:srgbClr val="0F8945"/>
                    </a:solidFill>
                  </a:tcPr>
                </a:tc>
                <a:extLst>
                  <a:ext uri="{0D108BD9-81ED-4DB2-BD59-A6C34878D82A}">
                    <a16:rowId xmlns:a16="http://schemas.microsoft.com/office/drawing/2014/main" val="10000"/>
                  </a:ext>
                </a:extLst>
              </a:tr>
              <a:tr h="564614">
                <a:tc>
                  <a:txBody>
                    <a:bodyPr/>
                    <a:lstStyle/>
                    <a:p>
                      <a:r>
                        <a:rPr lang="en-US" sz="1600" b="1" dirty="0" smtClean="0">
                          <a:latin typeface="+mn-lt"/>
                          <a:cs typeface="Arial" panose="020B0604020202020204" pitchFamily="34" charset="0"/>
                        </a:rPr>
                        <a:t>Recommended </a:t>
                      </a:r>
                      <a:r>
                        <a:rPr lang="en-US" sz="1600" b="1" dirty="0">
                          <a:latin typeface="+mn-lt"/>
                          <a:cs typeface="Arial" panose="020B0604020202020204" pitchFamily="34" charset="0"/>
                        </a:rPr>
                        <a:t>Budget </a:t>
                      </a:r>
                      <a:r>
                        <a:rPr lang="en-US" sz="1600" b="0" dirty="0" smtClean="0">
                          <a:latin typeface="+mn-lt"/>
                          <a:cs typeface="Arial" panose="020B0604020202020204" pitchFamily="34" charset="0"/>
                        </a:rPr>
                        <a:t>(expenditures</a:t>
                      </a:r>
                      <a:r>
                        <a:rPr lang="en-US" sz="1600" b="0" dirty="0">
                          <a:latin typeface="+mn-lt"/>
                          <a:cs typeface="Arial" panose="020B0604020202020204" pitchFamily="34" charset="0"/>
                        </a:rPr>
                        <a:t>)</a:t>
                      </a:r>
                    </a:p>
                  </a:txBody>
                  <a:tcPr anchor="ctr">
                    <a:solidFill>
                      <a:schemeClr val="accent1">
                        <a:lumMod val="20000"/>
                        <a:lumOff val="80000"/>
                      </a:schemeClr>
                    </a:solidFill>
                  </a:tcPr>
                </a:tc>
                <a:tc>
                  <a:txBody>
                    <a:bodyPr/>
                    <a:lstStyle/>
                    <a:p>
                      <a:pPr algn="ctr"/>
                      <a:r>
                        <a:rPr lang="en-US" sz="1600" b="1" dirty="0">
                          <a:solidFill>
                            <a:schemeClr val="tx1"/>
                          </a:solidFill>
                          <a:latin typeface="+mn-lt"/>
                          <a:cs typeface="Arial" panose="020B0604020202020204" pitchFamily="34" charset="0"/>
                        </a:rPr>
                        <a:t>$ </a:t>
                      </a:r>
                      <a:r>
                        <a:rPr lang="en-US" sz="1600" b="1" dirty="0" smtClean="0">
                          <a:solidFill>
                            <a:schemeClr val="tx1"/>
                          </a:solidFill>
                          <a:latin typeface="+mn-lt"/>
                          <a:cs typeface="Arial" panose="020B0604020202020204" pitchFamily="34" charset="0"/>
                        </a:rPr>
                        <a:t>92,721,136</a:t>
                      </a:r>
                      <a:endParaRPr lang="en-US" sz="1600" b="1" dirty="0">
                        <a:solidFill>
                          <a:schemeClr val="tx1"/>
                        </a:solidFill>
                        <a:latin typeface="+mn-lt"/>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453176">
                <a:tc>
                  <a:txBody>
                    <a:bodyPr/>
                    <a:lstStyle/>
                    <a:p>
                      <a:r>
                        <a:rPr lang="en-US" sz="1600" b="1" baseline="0" dirty="0" smtClean="0">
                          <a:latin typeface="+mn-lt"/>
                          <a:cs typeface="Arial" panose="020B0604020202020204" pitchFamily="34" charset="0"/>
                        </a:rPr>
                        <a:t>Recommended </a:t>
                      </a:r>
                      <a:r>
                        <a:rPr lang="en-US" sz="1600" b="1" baseline="0" dirty="0">
                          <a:latin typeface="+mn-lt"/>
                          <a:cs typeface="Arial" panose="020B0604020202020204" pitchFamily="34" charset="0"/>
                        </a:rPr>
                        <a:t>Revenues:</a:t>
                      </a:r>
                      <a:endParaRPr lang="en-US" sz="1600" b="1" dirty="0">
                        <a:latin typeface="+mn-lt"/>
                        <a:cs typeface="Arial" panose="020B0604020202020204" pitchFamily="34" charset="0"/>
                      </a:endParaRPr>
                    </a:p>
                  </a:txBody>
                  <a:tcPr anchor="b">
                    <a:solidFill>
                      <a:schemeClr val="accent1">
                        <a:lumMod val="20000"/>
                        <a:lumOff val="80000"/>
                      </a:schemeClr>
                    </a:solidFill>
                  </a:tcPr>
                </a:tc>
                <a:tc>
                  <a:txBody>
                    <a:bodyPr/>
                    <a:lstStyle/>
                    <a:p>
                      <a:pPr algn="ctr"/>
                      <a:endParaRPr lang="en-US" sz="1600" dirty="0">
                        <a:solidFill>
                          <a:schemeClr val="tx1"/>
                        </a:solidFill>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2"/>
                  </a:ext>
                </a:extLst>
              </a:tr>
              <a:tr h="334591">
                <a:tc>
                  <a:txBody>
                    <a:bodyPr/>
                    <a:lstStyle/>
                    <a:p>
                      <a:r>
                        <a:rPr lang="en-US" sz="1600" dirty="0">
                          <a:latin typeface="+mn-lt"/>
                          <a:cs typeface="Arial" panose="020B0604020202020204" pitchFamily="34" charset="0"/>
                        </a:rPr>
                        <a:t>Property Tax Levy </a:t>
                      </a:r>
                      <a:r>
                        <a:rPr lang="en-US" sz="1400" dirty="0" smtClean="0">
                          <a:latin typeface="+mn-lt"/>
                          <a:cs typeface="Arial" panose="020B0604020202020204" pitchFamily="34" charset="0"/>
                        </a:rPr>
                        <a:t>(</a:t>
                      </a:r>
                      <a:r>
                        <a:rPr lang="en-US" sz="1400" b="1" i="1" dirty="0" smtClean="0">
                          <a:latin typeface="+mn-lt"/>
                          <a:cs typeface="Arial" panose="020B0604020202020204" pitchFamily="34" charset="0"/>
                        </a:rPr>
                        <a:t>2.50</a:t>
                      </a:r>
                      <a:r>
                        <a:rPr lang="en-US" sz="1400" b="1" i="1" dirty="0">
                          <a:latin typeface="+mn-lt"/>
                          <a:cs typeface="Arial" panose="020B0604020202020204" pitchFamily="34" charset="0"/>
                        </a:rPr>
                        <a:t>%</a:t>
                      </a:r>
                      <a:r>
                        <a:rPr lang="en-US" sz="1400" dirty="0">
                          <a:latin typeface="+mn-lt"/>
                          <a:cs typeface="Arial" panose="020B0604020202020204" pitchFamily="34" charset="0"/>
                        </a:rPr>
                        <a:t> increase)</a:t>
                      </a:r>
                    </a:p>
                  </a:txBody>
                  <a:tcPr>
                    <a:solidFill>
                      <a:schemeClr val="accent1">
                        <a:lumMod val="20000"/>
                        <a:lumOff val="80000"/>
                      </a:schemeClr>
                    </a:solidFill>
                  </a:tcPr>
                </a:tc>
                <a:tc>
                  <a:txBody>
                    <a:bodyPr/>
                    <a:lstStyle/>
                    <a:p>
                      <a:pPr algn="ctr"/>
                      <a:r>
                        <a:rPr lang="en-US" sz="1600" dirty="0">
                          <a:solidFill>
                            <a:schemeClr val="tx1"/>
                          </a:solidFill>
                          <a:latin typeface="+mn-lt"/>
                          <a:cs typeface="Arial" panose="020B0604020202020204" pitchFamily="34" charset="0"/>
                        </a:rPr>
                        <a:t> </a:t>
                      </a:r>
                      <a:r>
                        <a:rPr lang="en-US" sz="1600" dirty="0" smtClean="0">
                          <a:solidFill>
                            <a:schemeClr val="tx1"/>
                          </a:solidFill>
                          <a:latin typeface="+mn-lt"/>
                          <a:cs typeface="Arial" panose="020B0604020202020204" pitchFamily="34" charset="0"/>
                        </a:rPr>
                        <a:t>53,773,900</a:t>
                      </a:r>
                      <a:endParaRPr lang="en-US" sz="1600" dirty="0">
                        <a:solidFill>
                          <a:schemeClr val="tx1"/>
                        </a:solidFill>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3"/>
                  </a:ext>
                </a:extLst>
              </a:tr>
              <a:tr h="334591">
                <a:tc>
                  <a:txBody>
                    <a:bodyPr/>
                    <a:lstStyle/>
                    <a:p>
                      <a:r>
                        <a:rPr lang="en-US" sz="1600" dirty="0">
                          <a:latin typeface="+mn-lt"/>
                          <a:cs typeface="Arial" panose="020B0604020202020204" pitchFamily="34" charset="0"/>
                        </a:rPr>
                        <a:t>State</a:t>
                      </a:r>
                      <a:r>
                        <a:rPr lang="en-US" sz="1600" baseline="0" dirty="0">
                          <a:latin typeface="+mn-lt"/>
                          <a:cs typeface="Arial" panose="020B0604020202020204" pitchFamily="34" charset="0"/>
                        </a:rPr>
                        <a:t> Aid</a:t>
                      </a:r>
                      <a:endParaRPr lang="en-US" sz="1600" dirty="0">
                        <a:latin typeface="+mn-lt"/>
                        <a:cs typeface="Arial" panose="020B0604020202020204" pitchFamily="34" charset="0"/>
                      </a:endParaRPr>
                    </a:p>
                  </a:txBody>
                  <a:tcPr>
                    <a:solidFill>
                      <a:schemeClr val="accent1">
                        <a:lumMod val="20000"/>
                        <a:lumOff val="80000"/>
                      </a:schemeClr>
                    </a:solidFill>
                  </a:tcPr>
                </a:tc>
                <a:tc>
                  <a:txBody>
                    <a:bodyPr/>
                    <a:lstStyle/>
                    <a:p>
                      <a:pPr algn="ctr"/>
                      <a:r>
                        <a:rPr lang="en-US" sz="1600" dirty="0">
                          <a:solidFill>
                            <a:schemeClr val="tx1"/>
                          </a:solidFill>
                          <a:latin typeface="+mn-lt"/>
                          <a:cs typeface="Arial" panose="020B0604020202020204" pitchFamily="34" charset="0"/>
                        </a:rPr>
                        <a:t> 34,997,138</a:t>
                      </a:r>
                    </a:p>
                  </a:txBody>
                  <a:tcPr>
                    <a:solidFill>
                      <a:schemeClr val="accent1">
                        <a:lumMod val="20000"/>
                        <a:lumOff val="80000"/>
                      </a:schemeClr>
                    </a:solidFill>
                  </a:tcPr>
                </a:tc>
                <a:extLst>
                  <a:ext uri="{0D108BD9-81ED-4DB2-BD59-A6C34878D82A}">
                    <a16:rowId xmlns:a16="http://schemas.microsoft.com/office/drawing/2014/main" val="10004"/>
                  </a:ext>
                </a:extLst>
              </a:tr>
              <a:tr h="334591">
                <a:tc>
                  <a:txBody>
                    <a:bodyPr/>
                    <a:lstStyle/>
                    <a:p>
                      <a:r>
                        <a:rPr lang="en-US" sz="1600" dirty="0">
                          <a:latin typeface="+mn-lt"/>
                          <a:cs typeface="Arial" panose="020B0604020202020204" pitchFamily="34" charset="0"/>
                        </a:rPr>
                        <a:t>Miscellaneous </a:t>
                      </a:r>
                    </a:p>
                  </a:txBody>
                  <a:tcPr>
                    <a:solidFill>
                      <a:schemeClr val="accent1">
                        <a:lumMod val="20000"/>
                        <a:lumOff val="80000"/>
                      </a:schemeClr>
                    </a:solidFill>
                  </a:tcPr>
                </a:tc>
                <a:tc>
                  <a:txBody>
                    <a:bodyPr/>
                    <a:lstStyle/>
                    <a:p>
                      <a:pPr algn="ctr"/>
                      <a:r>
                        <a:rPr lang="en-US" sz="1600" dirty="0">
                          <a:solidFill>
                            <a:schemeClr val="tx1"/>
                          </a:solidFill>
                          <a:latin typeface="+mn-lt"/>
                          <a:cs typeface="Arial" panose="020B0604020202020204" pitchFamily="34" charset="0"/>
                        </a:rPr>
                        <a:t>   1,593,327</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34591">
                <a:tc>
                  <a:txBody>
                    <a:bodyPr/>
                    <a:lstStyle/>
                    <a:p>
                      <a:r>
                        <a:rPr lang="en-US" sz="1600" b="1" dirty="0">
                          <a:latin typeface="+mn-lt"/>
                          <a:cs typeface="Arial" panose="020B0604020202020204" pitchFamily="34" charset="0"/>
                        </a:rPr>
                        <a:t>Total </a:t>
                      </a:r>
                      <a:r>
                        <a:rPr lang="en-US" sz="1600" b="1" dirty="0" smtClean="0">
                          <a:latin typeface="+mn-lt"/>
                          <a:cs typeface="Arial" panose="020B0604020202020204" pitchFamily="34" charset="0"/>
                        </a:rPr>
                        <a:t>Recommended </a:t>
                      </a:r>
                      <a:r>
                        <a:rPr lang="en-US" sz="1600" b="1" dirty="0">
                          <a:latin typeface="+mn-lt"/>
                          <a:cs typeface="Arial" panose="020B0604020202020204" pitchFamily="34" charset="0"/>
                        </a:rPr>
                        <a:t>Revenues</a:t>
                      </a:r>
                    </a:p>
                  </a:txBody>
                  <a:tcPr>
                    <a:solidFill>
                      <a:schemeClr val="accent1">
                        <a:lumMod val="20000"/>
                        <a:lumOff val="80000"/>
                      </a:schemeClr>
                    </a:solidFill>
                  </a:tcPr>
                </a:tc>
                <a:tc>
                  <a:txBody>
                    <a:bodyPr/>
                    <a:lstStyle/>
                    <a:p>
                      <a:pPr algn="ctr"/>
                      <a:r>
                        <a:rPr lang="en-US" sz="1600" b="1" dirty="0" smtClean="0">
                          <a:solidFill>
                            <a:schemeClr val="tx1"/>
                          </a:solidFill>
                          <a:latin typeface="+mn-lt"/>
                          <a:cs typeface="Arial" panose="020B0604020202020204" pitchFamily="34" charset="0"/>
                        </a:rPr>
                        <a:t>90,364,365</a:t>
                      </a:r>
                      <a:endParaRPr lang="en-US" sz="1600" b="1" dirty="0">
                        <a:solidFill>
                          <a:schemeClr val="tx1"/>
                        </a:solidFill>
                        <a:latin typeface="+mn-lt"/>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714673">
                <a:tc>
                  <a:txBody>
                    <a:bodyPr/>
                    <a:lstStyle/>
                    <a:p>
                      <a:pPr algn="l"/>
                      <a:r>
                        <a:rPr lang="en-US" sz="1600" b="1" dirty="0">
                          <a:solidFill>
                            <a:schemeClr val="bg1"/>
                          </a:solidFill>
                          <a:latin typeface="+mn-lt"/>
                          <a:cs typeface="Arial" panose="020B0604020202020204" pitchFamily="34" charset="0"/>
                        </a:rPr>
                        <a:t>Current Shortfall</a:t>
                      </a:r>
                      <a:r>
                        <a:rPr lang="en-US" sz="1600" b="1" baseline="0" dirty="0">
                          <a:solidFill>
                            <a:schemeClr val="bg1"/>
                          </a:solidFill>
                          <a:latin typeface="+mn-lt"/>
                          <a:cs typeface="Arial" panose="020B0604020202020204" pitchFamily="34" charset="0"/>
                        </a:rPr>
                        <a:t> –</a:t>
                      </a:r>
                    </a:p>
                    <a:p>
                      <a:pPr algn="l"/>
                      <a:r>
                        <a:rPr lang="en-US" sz="1600" b="1" dirty="0">
                          <a:solidFill>
                            <a:schemeClr val="bg1"/>
                          </a:solidFill>
                          <a:latin typeface="+mn-lt"/>
                          <a:cs typeface="Arial" panose="020B0604020202020204" pitchFamily="34" charset="0"/>
                        </a:rPr>
                        <a:t> without Assigned</a:t>
                      </a:r>
                      <a:r>
                        <a:rPr lang="en-US" sz="1600" b="1" baseline="0" dirty="0">
                          <a:solidFill>
                            <a:schemeClr val="bg1"/>
                          </a:solidFill>
                          <a:latin typeface="+mn-lt"/>
                          <a:cs typeface="Arial" panose="020B0604020202020204" pitchFamily="34" charset="0"/>
                        </a:rPr>
                        <a:t> Fund Balance</a:t>
                      </a:r>
                      <a:endParaRPr lang="en-US" sz="1600" b="1" dirty="0">
                        <a:solidFill>
                          <a:schemeClr val="bg1"/>
                        </a:solidFill>
                        <a:latin typeface="+mn-lt"/>
                        <a:cs typeface="Arial" panose="020B0604020202020204" pitchFamily="34" charset="0"/>
                      </a:endParaRPr>
                    </a:p>
                  </a:txBody>
                  <a:tcPr anchor="ctr">
                    <a:solidFill>
                      <a:srgbClr val="0F8945"/>
                    </a:solidFill>
                  </a:tcPr>
                </a:tc>
                <a:tc>
                  <a:txBody>
                    <a:bodyPr/>
                    <a:lstStyle/>
                    <a:p>
                      <a:pPr algn="ctr"/>
                      <a:r>
                        <a:rPr lang="en-US" sz="1600" b="1" dirty="0">
                          <a:solidFill>
                            <a:schemeClr val="bg1"/>
                          </a:solidFill>
                          <a:latin typeface="+mn-lt"/>
                          <a:cs typeface="Arial" panose="020B0604020202020204" pitchFamily="34" charset="0"/>
                        </a:rPr>
                        <a:t>    $ (</a:t>
                      </a:r>
                      <a:r>
                        <a:rPr lang="en-US" sz="1600" b="1" dirty="0" smtClean="0">
                          <a:solidFill>
                            <a:schemeClr val="bg1"/>
                          </a:solidFill>
                          <a:latin typeface="+mn-lt"/>
                          <a:cs typeface="Arial" panose="020B0604020202020204" pitchFamily="34" charset="0"/>
                        </a:rPr>
                        <a:t>2,356,771)</a:t>
                      </a:r>
                      <a:endParaRPr lang="en-US" sz="1600" b="1" dirty="0">
                        <a:solidFill>
                          <a:schemeClr val="bg1"/>
                        </a:solidFill>
                        <a:latin typeface="+mn-lt"/>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0F8945"/>
                    </a:solidFill>
                  </a:tcPr>
                </a:tc>
                <a:extLst>
                  <a:ext uri="{0D108BD9-81ED-4DB2-BD59-A6C34878D82A}">
                    <a16:rowId xmlns:a16="http://schemas.microsoft.com/office/drawing/2014/main" val="10007"/>
                  </a:ext>
                </a:extLst>
              </a:tr>
              <a:tr h="595468">
                <a:tc>
                  <a:txBody>
                    <a:bodyPr/>
                    <a:lstStyle/>
                    <a:p>
                      <a:pPr algn="l"/>
                      <a:r>
                        <a:rPr lang="en-US" sz="1600" b="0" dirty="0" smtClean="0">
                          <a:solidFill>
                            <a:schemeClr val="tx1"/>
                          </a:solidFill>
                          <a:latin typeface="+mn-lt"/>
                          <a:cs typeface="Arial" panose="020B0604020202020204" pitchFamily="34" charset="0"/>
                        </a:rPr>
                        <a:t>Recommended </a:t>
                      </a:r>
                      <a:r>
                        <a:rPr lang="en-US" sz="1600" b="0" dirty="0">
                          <a:solidFill>
                            <a:schemeClr val="tx1"/>
                          </a:solidFill>
                          <a:latin typeface="+mn-lt"/>
                          <a:cs typeface="Arial" panose="020B0604020202020204" pitchFamily="34" charset="0"/>
                        </a:rPr>
                        <a:t>Assigned</a:t>
                      </a:r>
                      <a:r>
                        <a:rPr lang="en-US" sz="1600" b="0" baseline="0" dirty="0">
                          <a:solidFill>
                            <a:schemeClr val="tx1"/>
                          </a:solidFill>
                          <a:latin typeface="+mn-lt"/>
                          <a:cs typeface="Arial" panose="020B0604020202020204" pitchFamily="34" charset="0"/>
                        </a:rPr>
                        <a:t> Fund Balance</a:t>
                      </a:r>
                    </a:p>
                  </a:txBody>
                  <a:tcPr anchor="ctr">
                    <a:solidFill>
                      <a:schemeClr val="accent1">
                        <a:lumMod val="20000"/>
                        <a:lumOff val="80000"/>
                      </a:schemeClr>
                    </a:solidFill>
                  </a:tcPr>
                </a:tc>
                <a:tc>
                  <a:txBody>
                    <a:bodyPr/>
                    <a:lstStyle/>
                    <a:p>
                      <a:pPr algn="ctr"/>
                      <a:r>
                        <a:rPr lang="en-US" sz="1600" dirty="0">
                          <a:solidFill>
                            <a:schemeClr val="tx1"/>
                          </a:solidFill>
                          <a:latin typeface="+mn-lt"/>
                          <a:cs typeface="Arial" panose="020B0604020202020204" pitchFamily="34" charset="0"/>
                        </a:rPr>
                        <a:t>   </a:t>
                      </a:r>
                      <a:r>
                        <a:rPr lang="en-US" sz="1600" dirty="0" smtClean="0">
                          <a:solidFill>
                            <a:schemeClr val="tx1"/>
                          </a:solidFill>
                          <a:latin typeface="+mn-lt"/>
                          <a:cs typeface="Arial" panose="020B0604020202020204" pitchFamily="34" charset="0"/>
                        </a:rPr>
                        <a:t>2,356,771   </a:t>
                      </a:r>
                      <a:endParaRPr lang="en-US" sz="1600" dirty="0">
                        <a:solidFill>
                          <a:schemeClr val="tx1"/>
                        </a:solidFill>
                        <a:latin typeface="+mn-lt"/>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836478">
                <a:tc>
                  <a:txBody>
                    <a:bodyPr/>
                    <a:lstStyle/>
                    <a:p>
                      <a:pPr algn="l"/>
                      <a:r>
                        <a:rPr lang="en-US" sz="1600" b="1" dirty="0">
                          <a:solidFill>
                            <a:schemeClr val="bg1"/>
                          </a:solidFill>
                          <a:latin typeface="+mn-lt"/>
                          <a:cs typeface="Arial" panose="020B0604020202020204" pitchFamily="34" charset="0"/>
                        </a:rPr>
                        <a:t>Current Deficit for</a:t>
                      </a:r>
                      <a:r>
                        <a:rPr lang="en-US" sz="1600" b="1" baseline="0" dirty="0">
                          <a:solidFill>
                            <a:schemeClr val="bg1"/>
                          </a:solidFill>
                          <a:latin typeface="+mn-lt"/>
                          <a:cs typeface="Arial" panose="020B0604020202020204" pitchFamily="34" charset="0"/>
                        </a:rPr>
                        <a:t> Instructional and Operational Needs – </a:t>
                      </a:r>
                      <a:r>
                        <a:rPr lang="en-US" sz="1600" b="1" dirty="0">
                          <a:solidFill>
                            <a:schemeClr val="bg1"/>
                          </a:solidFill>
                          <a:latin typeface="+mn-lt"/>
                          <a:cs typeface="Arial" panose="020B0604020202020204" pitchFamily="34" charset="0"/>
                        </a:rPr>
                        <a:t>with Assigned</a:t>
                      </a:r>
                      <a:r>
                        <a:rPr lang="en-US" sz="1600" b="1" baseline="0" dirty="0">
                          <a:solidFill>
                            <a:schemeClr val="bg1"/>
                          </a:solidFill>
                          <a:latin typeface="+mn-lt"/>
                          <a:cs typeface="Arial" panose="020B0604020202020204" pitchFamily="34" charset="0"/>
                        </a:rPr>
                        <a:t> Fund Balance</a:t>
                      </a:r>
                      <a:endParaRPr lang="en-US" sz="800" b="0" dirty="0">
                        <a:solidFill>
                          <a:schemeClr val="bg1"/>
                        </a:solidFill>
                        <a:latin typeface="+mn-lt"/>
                        <a:cs typeface="Arial" panose="020B0604020202020204" pitchFamily="34" charset="0"/>
                      </a:endParaRPr>
                    </a:p>
                  </a:txBody>
                  <a:tcPr anchor="ctr">
                    <a:solidFill>
                      <a:srgbClr val="0F8945"/>
                    </a:solidFill>
                  </a:tcPr>
                </a:tc>
                <a:tc>
                  <a:txBody>
                    <a:bodyPr/>
                    <a:lstStyle/>
                    <a:p>
                      <a:pPr algn="ctr"/>
                      <a:r>
                        <a:rPr lang="en-US" sz="1600" b="1" dirty="0">
                          <a:solidFill>
                            <a:schemeClr val="tx1"/>
                          </a:solidFill>
                          <a:latin typeface="+mn-lt"/>
                          <a:cs typeface="Arial" panose="020B0604020202020204" pitchFamily="34" charset="0"/>
                        </a:rPr>
                        <a:t>   </a:t>
                      </a:r>
                      <a:r>
                        <a:rPr lang="en-US" sz="1600" b="1" dirty="0">
                          <a:solidFill>
                            <a:schemeClr val="bg1"/>
                          </a:solidFill>
                          <a:latin typeface="+mn-lt"/>
                          <a:cs typeface="Arial" panose="020B0604020202020204" pitchFamily="34" charset="0"/>
                        </a:rPr>
                        <a:t>$ </a:t>
                      </a:r>
                      <a:r>
                        <a:rPr lang="en-US" sz="1600" b="1" dirty="0" smtClean="0">
                          <a:solidFill>
                            <a:schemeClr val="bg1"/>
                          </a:solidFill>
                          <a:latin typeface="+mn-lt"/>
                          <a:cs typeface="Arial" panose="020B0604020202020204" pitchFamily="34" charset="0"/>
                        </a:rPr>
                        <a:t>0</a:t>
                      </a:r>
                      <a:endParaRPr lang="en-US" sz="1600" b="1" dirty="0">
                        <a:solidFill>
                          <a:schemeClr val="bg1"/>
                        </a:solidFill>
                        <a:latin typeface="+mn-lt"/>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0F8945"/>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48246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488668"/>
            <a:ext cx="12192000" cy="369332"/>
          </a:xfrm>
          <a:prstGeom prst="rect">
            <a:avLst/>
          </a:prstGeom>
          <a:solidFill>
            <a:srgbClr val="0F8945"/>
          </a:solidFill>
        </p:spPr>
        <p:txBody>
          <a:bodyPr wrap="square" rtlCol="0">
            <a:spAutoFit/>
          </a:bodyPr>
          <a:lstStyle/>
          <a:p>
            <a:r>
              <a:rPr lang="en-US" dirty="0"/>
              <a:t>	</a:t>
            </a:r>
            <a:r>
              <a:rPr lang="en-US" sz="1100" b="1" dirty="0">
                <a:solidFill>
                  <a:schemeClr val="bg1"/>
                </a:solidFill>
                <a:effectLst>
                  <a:outerShdw blurRad="38100" dist="38100" dir="2700000" algn="tl">
                    <a:srgbClr val="000000">
                      <a:alpha val="43137"/>
                    </a:srgbClr>
                  </a:outerShdw>
                </a:effectLst>
              </a:rPr>
              <a:t>Cornwall Central High School           Cornwall Central Middle School           Cornwall-on-Hudson Elementary School              Cornwall Elementary School            Willow Avenue Elementary School </a:t>
            </a:r>
          </a:p>
        </p:txBody>
      </p:sp>
      <p:sp>
        <p:nvSpPr>
          <p:cNvPr id="7" name="TextBox 6"/>
          <p:cNvSpPr txBox="1"/>
          <p:nvPr/>
        </p:nvSpPr>
        <p:spPr>
          <a:xfrm>
            <a:off x="0" y="0"/>
            <a:ext cx="12192000" cy="707886"/>
          </a:xfrm>
          <a:prstGeom prst="rect">
            <a:avLst/>
          </a:prstGeom>
          <a:noFill/>
        </p:spPr>
        <p:txBody>
          <a:bodyPr wrap="square" rtlCol="0">
            <a:spAutoFit/>
          </a:bodyPr>
          <a:lstStyle/>
          <a:p>
            <a:r>
              <a:rPr lang="en-US" sz="4000" dirty="0">
                <a:cs typeface="Times New Roman" panose="02020603050405020304" pitchFamily="18" charset="0"/>
              </a:rPr>
              <a:t>2025-26 </a:t>
            </a:r>
            <a:r>
              <a:rPr lang="en-US" sz="4000" dirty="0" smtClean="0">
                <a:cs typeface="Times New Roman" panose="02020603050405020304" pitchFamily="18" charset="0"/>
              </a:rPr>
              <a:t>Recommended Budget </a:t>
            </a:r>
            <a:r>
              <a:rPr lang="en-US" sz="4000" dirty="0">
                <a:cs typeface="Times New Roman" panose="02020603050405020304" pitchFamily="18" charset="0"/>
              </a:rPr>
              <a:t>– Recap</a:t>
            </a:r>
            <a:endParaRPr lang="en-US" sz="3800" dirty="0">
              <a:cs typeface="Times New Roman" panose="02020603050405020304" pitchFamily="18" charset="0"/>
            </a:endParaRPr>
          </a:p>
        </p:txBody>
      </p:sp>
      <p:sp>
        <p:nvSpPr>
          <p:cNvPr id="9" name="Rectangle 8"/>
          <p:cNvSpPr/>
          <p:nvPr/>
        </p:nvSpPr>
        <p:spPr>
          <a:xfrm>
            <a:off x="640619" y="856740"/>
            <a:ext cx="10631439" cy="830997"/>
          </a:xfrm>
          <a:prstGeom prst="rect">
            <a:avLst/>
          </a:prstGeom>
        </p:spPr>
        <p:txBody>
          <a:bodyPr wrap="square">
            <a:spAutoFit/>
          </a:bodyPr>
          <a:lstStyle/>
          <a:p>
            <a:pPr lvl="1"/>
            <a:endParaRPr lang="en-US" sz="2000" dirty="0"/>
          </a:p>
          <a:p>
            <a:r>
              <a:rPr lang="en-US" sz="2800" dirty="0"/>
              <a:t>  </a:t>
            </a:r>
          </a:p>
        </p:txBody>
      </p:sp>
      <p:cxnSp>
        <p:nvCxnSpPr>
          <p:cNvPr id="11" name="Straight Connector 10"/>
          <p:cNvCxnSpPr/>
          <p:nvPr/>
        </p:nvCxnSpPr>
        <p:spPr>
          <a:xfrm>
            <a:off x="0" y="6488668"/>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88668"/>
            <a:ext cx="849086" cy="373950"/>
          </a:xfrm>
          <a:prstGeom prst="rect">
            <a:avLst/>
          </a:prstGeom>
        </p:spPr>
      </p:pic>
      <p:sp>
        <p:nvSpPr>
          <p:cNvPr id="2" name="Slide Number Placeholder 1"/>
          <p:cNvSpPr>
            <a:spLocks noGrp="1"/>
          </p:cNvSpPr>
          <p:nvPr>
            <p:ph type="sldNum" sz="quarter" idx="12"/>
          </p:nvPr>
        </p:nvSpPr>
        <p:spPr>
          <a:xfrm>
            <a:off x="11878887" y="6409236"/>
            <a:ext cx="379615" cy="365125"/>
          </a:xfrm>
        </p:spPr>
        <p:txBody>
          <a:bodyPr/>
          <a:lstStyle/>
          <a:p>
            <a:fld id="{BC83A203-932D-49B3-A458-140E85AA3C04}" type="slidenum">
              <a:rPr lang="en-US" smtClean="0">
                <a:solidFill>
                  <a:schemeClr val="bg1"/>
                </a:solidFill>
              </a:rPr>
              <a:t>9</a:t>
            </a:fld>
            <a:endParaRPr lang="en-US" dirty="0">
              <a:solidFill>
                <a:schemeClr val="bg1"/>
              </a:solidFill>
            </a:endParaRPr>
          </a:p>
        </p:txBody>
      </p:sp>
      <p:sp>
        <p:nvSpPr>
          <p:cNvPr id="10" name="Rectangle 9"/>
          <p:cNvSpPr/>
          <p:nvPr/>
        </p:nvSpPr>
        <p:spPr>
          <a:xfrm>
            <a:off x="849086" y="2907593"/>
            <a:ext cx="4462747" cy="2308324"/>
          </a:xfrm>
          <a:prstGeom prst="rect">
            <a:avLst/>
          </a:prstGeom>
        </p:spPr>
        <p:txBody>
          <a:bodyPr wrap="square">
            <a:spAutoFit/>
          </a:bodyPr>
          <a:lstStyle/>
          <a:p>
            <a:pPr>
              <a:buSzPct val="100000"/>
            </a:pPr>
            <a:r>
              <a:rPr lang="en-US" b="1" i="1" dirty="0">
                <a:solidFill>
                  <a:srgbClr val="0F8945"/>
                </a:solidFill>
                <a:cs typeface="Arial" pitchFamily="34" charset="0"/>
              </a:rPr>
              <a:t>Assumptions:</a:t>
            </a:r>
          </a:p>
          <a:p>
            <a:pPr marL="285750" indent="-285750">
              <a:buClrTx/>
              <a:buSzPct val="100000"/>
              <a:buBlip>
                <a:blip r:embed="rId3"/>
              </a:buBlip>
            </a:pPr>
            <a:r>
              <a:rPr lang="en-US" dirty="0">
                <a:cs typeface="Arial" pitchFamily="34" charset="0"/>
              </a:rPr>
              <a:t>Maximum allowable property tax levy increase = 3.08% = $1,615,813</a:t>
            </a:r>
          </a:p>
          <a:p>
            <a:pPr marL="285750" indent="-285750">
              <a:buClrTx/>
              <a:buSzPct val="100000"/>
              <a:buBlip>
                <a:blip r:embed="rId3"/>
              </a:buBlip>
            </a:pPr>
            <a:r>
              <a:rPr lang="en-US" b="1" dirty="0" smtClean="0">
                <a:cs typeface="Arial" pitchFamily="34" charset="0"/>
              </a:rPr>
              <a:t>2.50</a:t>
            </a:r>
            <a:r>
              <a:rPr lang="en-US" b="1" dirty="0">
                <a:cs typeface="Arial" pitchFamily="34" charset="0"/>
              </a:rPr>
              <a:t>% property tax levy increase used in revenue projection = $</a:t>
            </a:r>
            <a:r>
              <a:rPr lang="en-US" b="1" dirty="0" smtClean="0">
                <a:cs typeface="Arial" pitchFamily="34" charset="0"/>
              </a:rPr>
              <a:t>1,311,537</a:t>
            </a:r>
            <a:endParaRPr lang="en-US" b="1" dirty="0">
              <a:cs typeface="Arial" pitchFamily="34" charset="0"/>
            </a:endParaRPr>
          </a:p>
          <a:p>
            <a:pPr marL="285750" indent="-285750">
              <a:buClrTx/>
              <a:buSzPct val="100000"/>
              <a:buBlip>
                <a:blip r:embed="rId3"/>
              </a:buBlip>
            </a:pPr>
            <a:r>
              <a:rPr lang="en-US" dirty="0">
                <a:cs typeface="Arial" pitchFamily="34" charset="0"/>
              </a:rPr>
              <a:t>Increase in State Aid = $1,020,442</a:t>
            </a:r>
          </a:p>
          <a:p>
            <a:pPr marL="285750" indent="-285750">
              <a:buClrTx/>
              <a:buSzPct val="100000"/>
              <a:buBlip>
                <a:blip r:embed="rId3"/>
              </a:buBlip>
            </a:pPr>
            <a:r>
              <a:rPr lang="en-US" dirty="0">
                <a:cs typeface="Arial" pitchFamily="34" charset="0"/>
              </a:rPr>
              <a:t>Increase in miscellaneous revenue = $232,131</a:t>
            </a:r>
          </a:p>
        </p:txBody>
      </p:sp>
      <p:graphicFrame>
        <p:nvGraphicFramePr>
          <p:cNvPr id="3" name="Table 2"/>
          <p:cNvGraphicFramePr>
            <a:graphicFrameLocks noGrp="1"/>
          </p:cNvGraphicFramePr>
          <p:nvPr>
            <p:extLst>
              <p:ext uri="{D42A27DB-BD31-4B8C-83A1-F6EECF244321}">
                <p14:modId xmlns:p14="http://schemas.microsoft.com/office/powerpoint/2010/main" val="2356300556"/>
              </p:ext>
            </p:extLst>
          </p:nvPr>
        </p:nvGraphicFramePr>
        <p:xfrm>
          <a:off x="454430" y="838499"/>
          <a:ext cx="2590800" cy="19202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838090779"/>
                    </a:ext>
                  </a:extLst>
                </a:gridCol>
              </a:tblGrid>
              <a:tr h="929640">
                <a:tc>
                  <a:txBody>
                    <a:bodyPr/>
                    <a:lstStyle/>
                    <a:p>
                      <a:pPr algn="ctr"/>
                      <a:r>
                        <a:rPr lang="en-US" sz="1600" dirty="0">
                          <a:solidFill>
                            <a:schemeClr val="bg1"/>
                          </a:solidFill>
                          <a:latin typeface="+mn-lt"/>
                          <a:cs typeface="Arial" pitchFamily="34" charset="0"/>
                        </a:rPr>
                        <a:t>2025-26</a:t>
                      </a:r>
                    </a:p>
                    <a:p>
                      <a:pPr algn="ctr"/>
                      <a:r>
                        <a:rPr lang="en-US" sz="1600" dirty="0" smtClean="0">
                          <a:solidFill>
                            <a:schemeClr val="bg1"/>
                          </a:solidFill>
                          <a:latin typeface="+mn-lt"/>
                          <a:cs typeface="Arial" pitchFamily="34" charset="0"/>
                        </a:rPr>
                        <a:t>Revised Budget</a:t>
                      </a:r>
                      <a:endParaRPr lang="en-US" sz="1600"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2080887151"/>
                  </a:ext>
                </a:extLst>
              </a:tr>
              <a:tr h="990600">
                <a:tc>
                  <a:txBody>
                    <a:bodyPr/>
                    <a:lstStyle/>
                    <a:p>
                      <a:pPr algn="ctr"/>
                      <a:r>
                        <a:rPr lang="en-US" sz="2000" b="1" dirty="0">
                          <a:solidFill>
                            <a:schemeClr val="tx1"/>
                          </a:solidFill>
                          <a:latin typeface="Arial" pitchFamily="34" charset="0"/>
                          <a:cs typeface="Arial" pitchFamily="34" charset="0"/>
                        </a:rPr>
                        <a:t> $ </a:t>
                      </a:r>
                      <a:r>
                        <a:rPr lang="en-US" sz="2000" b="1" dirty="0" smtClean="0">
                          <a:solidFill>
                            <a:schemeClr val="tx1"/>
                          </a:solidFill>
                          <a:latin typeface="Arial" pitchFamily="34" charset="0"/>
                          <a:cs typeface="Arial" pitchFamily="34" charset="0"/>
                        </a:rPr>
                        <a:t>92,721,136</a:t>
                      </a:r>
                      <a:endParaRPr lang="en-US" sz="20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63963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48806036"/>
              </p:ext>
            </p:extLst>
          </p:nvPr>
        </p:nvGraphicFramePr>
        <p:xfrm>
          <a:off x="3435234" y="838499"/>
          <a:ext cx="2590800" cy="19202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550487610"/>
                    </a:ext>
                  </a:extLst>
                </a:gridCol>
              </a:tblGrid>
              <a:tr h="929640">
                <a:tc>
                  <a:txBody>
                    <a:bodyPr/>
                    <a:lstStyle/>
                    <a:p>
                      <a:pPr algn="ctr"/>
                      <a:r>
                        <a:rPr lang="en-US" sz="1600" dirty="0">
                          <a:solidFill>
                            <a:schemeClr val="bg1"/>
                          </a:solidFill>
                          <a:latin typeface="+mn-lt"/>
                          <a:cs typeface="Arial" pitchFamily="34" charset="0"/>
                        </a:rPr>
                        <a:t>2025-26</a:t>
                      </a:r>
                    </a:p>
                    <a:p>
                      <a:pPr algn="ctr"/>
                      <a:r>
                        <a:rPr lang="en-US" sz="1600" dirty="0" smtClean="0">
                          <a:solidFill>
                            <a:schemeClr val="bg1"/>
                          </a:solidFill>
                          <a:latin typeface="+mn-lt"/>
                          <a:cs typeface="Arial" pitchFamily="34" charset="0"/>
                        </a:rPr>
                        <a:t>Revised </a:t>
                      </a:r>
                      <a:r>
                        <a:rPr lang="en-US" sz="1600" dirty="0">
                          <a:solidFill>
                            <a:schemeClr val="bg1"/>
                          </a:solidFill>
                          <a:latin typeface="+mn-lt"/>
                          <a:cs typeface="Arial" pitchFamily="34" charset="0"/>
                        </a:rPr>
                        <a:t>Revenue Projections</a:t>
                      </a:r>
                      <a:endParaRPr lang="en-US" sz="1400" b="0" i="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2126740913"/>
                  </a:ext>
                </a:extLst>
              </a:tr>
              <a:tr h="990600">
                <a:tc>
                  <a:txBody>
                    <a:bodyPr/>
                    <a:lstStyle/>
                    <a:p>
                      <a:pPr algn="ctr"/>
                      <a:r>
                        <a:rPr lang="en-US" sz="2000" b="1" dirty="0">
                          <a:solidFill>
                            <a:schemeClr val="tx1"/>
                          </a:solidFill>
                          <a:latin typeface="Arial" pitchFamily="34" charset="0"/>
                          <a:cs typeface="Arial" pitchFamily="34" charset="0"/>
                        </a:rPr>
                        <a:t> $ </a:t>
                      </a:r>
                      <a:r>
                        <a:rPr lang="en-US" sz="2000" b="1" dirty="0" smtClean="0">
                          <a:solidFill>
                            <a:schemeClr val="tx1"/>
                          </a:solidFill>
                          <a:latin typeface="Arial" pitchFamily="34" charset="0"/>
                          <a:cs typeface="Arial" pitchFamily="34" charset="0"/>
                        </a:rPr>
                        <a:t>90,364,365</a:t>
                      </a:r>
                      <a:endParaRPr lang="en-US" sz="20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25687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13878181"/>
              </p:ext>
            </p:extLst>
          </p:nvPr>
        </p:nvGraphicFramePr>
        <p:xfrm>
          <a:off x="6334643" y="838499"/>
          <a:ext cx="2590800" cy="19202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550487610"/>
                    </a:ext>
                  </a:extLst>
                </a:gridCol>
              </a:tblGrid>
              <a:tr h="929640">
                <a:tc>
                  <a:txBody>
                    <a:bodyPr/>
                    <a:lstStyle/>
                    <a:p>
                      <a:pPr algn="ctr"/>
                      <a:r>
                        <a:rPr lang="en-US" sz="1600" dirty="0">
                          <a:solidFill>
                            <a:schemeClr val="bg1"/>
                          </a:solidFill>
                          <a:latin typeface="+mn-lt"/>
                          <a:cs typeface="Arial" pitchFamily="34" charset="0"/>
                        </a:rPr>
                        <a:t>Current Shortfall –</a:t>
                      </a:r>
                    </a:p>
                    <a:p>
                      <a:pPr algn="ctr"/>
                      <a:r>
                        <a:rPr lang="en-US" sz="1600" dirty="0">
                          <a:solidFill>
                            <a:schemeClr val="bg1"/>
                          </a:solidFill>
                          <a:latin typeface="+mn-lt"/>
                          <a:cs typeface="Arial" pitchFamily="34" charset="0"/>
                        </a:rPr>
                        <a:t> without Assigned Fund 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2126740913"/>
                  </a:ext>
                </a:extLst>
              </a:tr>
              <a:tr h="990600">
                <a:tc>
                  <a:txBody>
                    <a:bodyPr/>
                    <a:lstStyle/>
                    <a:p>
                      <a:pPr algn="ctr"/>
                      <a:r>
                        <a:rPr lang="en-US" sz="2000" b="1" dirty="0">
                          <a:solidFill>
                            <a:schemeClr val="tx1"/>
                          </a:solidFill>
                          <a:latin typeface="Arial" pitchFamily="34" charset="0"/>
                          <a:cs typeface="Arial" pitchFamily="34" charset="0"/>
                        </a:rPr>
                        <a:t>$ (</a:t>
                      </a:r>
                      <a:r>
                        <a:rPr lang="en-US" sz="2000" b="1" dirty="0" smtClean="0">
                          <a:solidFill>
                            <a:schemeClr val="tx1"/>
                          </a:solidFill>
                          <a:latin typeface="Arial" pitchFamily="34" charset="0"/>
                          <a:cs typeface="Arial" pitchFamily="34" charset="0"/>
                        </a:rPr>
                        <a:t>2,356,711)</a:t>
                      </a:r>
                      <a:endParaRPr lang="en-US" sz="20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25687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4121254"/>
              </p:ext>
            </p:extLst>
          </p:nvPr>
        </p:nvGraphicFramePr>
        <p:xfrm>
          <a:off x="9234052" y="838499"/>
          <a:ext cx="2590800" cy="19202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550487610"/>
                    </a:ext>
                  </a:extLst>
                </a:gridCol>
              </a:tblGrid>
              <a:tr h="929640">
                <a:tc>
                  <a:txBody>
                    <a:bodyPr/>
                    <a:lstStyle/>
                    <a:p>
                      <a:pPr algn="ctr"/>
                      <a:r>
                        <a:rPr lang="en-US" sz="1600" dirty="0">
                          <a:solidFill>
                            <a:schemeClr val="bg1"/>
                          </a:solidFill>
                          <a:latin typeface="+mn-lt"/>
                          <a:cs typeface="Arial" pitchFamily="34" charset="0"/>
                        </a:rPr>
                        <a:t>Current Shortfall –</a:t>
                      </a:r>
                    </a:p>
                    <a:p>
                      <a:pPr algn="ctr"/>
                      <a:r>
                        <a:rPr lang="en-US" sz="1600" dirty="0">
                          <a:solidFill>
                            <a:schemeClr val="bg1"/>
                          </a:solidFill>
                          <a:latin typeface="+mn-lt"/>
                          <a:cs typeface="Arial" pitchFamily="34" charset="0"/>
                        </a:rPr>
                        <a:t> with Assigned Fund Balance of $</a:t>
                      </a:r>
                      <a:r>
                        <a:rPr lang="en-US" sz="1600" dirty="0" smtClean="0">
                          <a:solidFill>
                            <a:schemeClr val="bg1"/>
                          </a:solidFill>
                          <a:latin typeface="+mn-lt"/>
                          <a:cs typeface="Arial" pitchFamily="34" charset="0"/>
                        </a:rPr>
                        <a:t>2,356,711</a:t>
                      </a:r>
                      <a:endParaRPr lang="en-US" sz="1600"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945"/>
                    </a:solidFill>
                  </a:tcPr>
                </a:tc>
                <a:extLst>
                  <a:ext uri="{0D108BD9-81ED-4DB2-BD59-A6C34878D82A}">
                    <a16:rowId xmlns:a16="http://schemas.microsoft.com/office/drawing/2014/main" val="2126740913"/>
                  </a:ext>
                </a:extLst>
              </a:tr>
              <a:tr h="990600">
                <a:tc>
                  <a:txBody>
                    <a:bodyPr/>
                    <a:lstStyle/>
                    <a:p>
                      <a:pPr algn="ctr"/>
                      <a:r>
                        <a:rPr lang="en-US" sz="2000" b="1" dirty="0">
                          <a:solidFill>
                            <a:schemeClr val="tx1"/>
                          </a:solidFill>
                          <a:latin typeface="Arial" pitchFamily="34" charset="0"/>
                          <a:cs typeface="Arial" pitchFamily="34" charset="0"/>
                        </a:rPr>
                        <a:t>  $ </a:t>
                      </a:r>
                      <a:r>
                        <a:rPr lang="en-US" sz="2000" b="1" dirty="0" smtClean="0">
                          <a:solidFill>
                            <a:schemeClr val="tx1"/>
                          </a:solidFill>
                          <a:latin typeface="Arial" pitchFamily="34" charset="0"/>
                          <a:cs typeface="Arial" pitchFamily="34" charset="0"/>
                        </a:rPr>
                        <a:t>0</a:t>
                      </a:r>
                      <a:endParaRPr lang="en-US" sz="2000"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256879"/>
                  </a:ext>
                </a:extLst>
              </a:tr>
            </a:tbl>
          </a:graphicData>
        </a:graphic>
      </p:graphicFrame>
      <p:sp>
        <p:nvSpPr>
          <p:cNvPr id="14" name="Rectangle 13"/>
          <p:cNvSpPr/>
          <p:nvPr/>
        </p:nvSpPr>
        <p:spPr>
          <a:xfrm>
            <a:off x="6454635" y="2889352"/>
            <a:ext cx="4462747" cy="3416320"/>
          </a:xfrm>
          <a:prstGeom prst="rect">
            <a:avLst/>
          </a:prstGeom>
        </p:spPr>
        <p:txBody>
          <a:bodyPr wrap="square">
            <a:spAutoFit/>
          </a:bodyPr>
          <a:lstStyle/>
          <a:p>
            <a:pPr>
              <a:buNone/>
            </a:pPr>
            <a:r>
              <a:rPr lang="en-US" b="1" i="1" dirty="0">
                <a:solidFill>
                  <a:srgbClr val="0F8945"/>
                </a:solidFill>
                <a:cs typeface="Arial" pitchFamily="34" charset="0"/>
              </a:rPr>
              <a:t>Open Items:</a:t>
            </a:r>
          </a:p>
          <a:p>
            <a:pPr marL="285750" indent="-285750">
              <a:buClrTx/>
              <a:buSzPct val="90000"/>
              <a:buBlip>
                <a:blip r:embed="rId3"/>
              </a:buBlip>
            </a:pPr>
            <a:r>
              <a:rPr lang="en-US" dirty="0">
                <a:cs typeface="Arial" pitchFamily="34" charset="0"/>
              </a:rPr>
              <a:t>Special education annual reviews</a:t>
            </a:r>
          </a:p>
          <a:p>
            <a:pPr marL="742950" lvl="1" indent="-285750">
              <a:buSzPct val="90000"/>
              <a:buBlip>
                <a:blip r:embed="rId3"/>
              </a:buBlip>
            </a:pPr>
            <a:r>
              <a:rPr lang="en-US" dirty="0">
                <a:cs typeface="Arial" pitchFamily="34" charset="0"/>
              </a:rPr>
              <a:t>Out-of-district placements</a:t>
            </a:r>
          </a:p>
          <a:p>
            <a:pPr marL="742950" lvl="1" indent="-285750">
              <a:buSzPct val="90000"/>
              <a:buBlip>
                <a:blip r:embed="rId3"/>
              </a:buBlip>
            </a:pPr>
            <a:r>
              <a:rPr lang="en-US" dirty="0">
                <a:cs typeface="Arial" pitchFamily="34" charset="0"/>
              </a:rPr>
              <a:t>Required related services (e.g., OT, PT, Speech, Counseling, 1:1 Aides)</a:t>
            </a:r>
          </a:p>
          <a:p>
            <a:pPr marL="742950" lvl="1" indent="-285750">
              <a:buSzPct val="90000"/>
              <a:buBlip>
                <a:blip r:embed="rId3"/>
              </a:buBlip>
            </a:pPr>
            <a:r>
              <a:rPr lang="en-US" dirty="0">
                <a:cs typeface="Arial" pitchFamily="34" charset="0"/>
              </a:rPr>
              <a:t>Graduating students</a:t>
            </a:r>
          </a:p>
          <a:p>
            <a:pPr marL="742950" lvl="1" indent="-285750">
              <a:buSzPct val="90000"/>
              <a:buBlip>
                <a:blip r:embed="rId3"/>
              </a:buBlip>
            </a:pPr>
            <a:r>
              <a:rPr lang="en-US" dirty="0">
                <a:cs typeface="Arial" pitchFamily="34" charset="0"/>
              </a:rPr>
              <a:t>Pre-school students moving up into District</a:t>
            </a:r>
          </a:p>
          <a:p>
            <a:pPr marL="285750" indent="-285750">
              <a:buSzPct val="90000"/>
              <a:buBlip>
                <a:blip r:embed="rId3"/>
              </a:buBlip>
            </a:pPr>
            <a:r>
              <a:rPr lang="en-US" dirty="0">
                <a:cs typeface="Arial" pitchFamily="34" charset="0"/>
              </a:rPr>
              <a:t>Contract Negotiations</a:t>
            </a:r>
          </a:p>
          <a:p>
            <a:pPr marL="742950" lvl="1" indent="-285750">
              <a:buSzPct val="90000"/>
              <a:buBlip>
                <a:blip r:embed="rId3"/>
              </a:buBlip>
            </a:pPr>
            <a:r>
              <a:rPr lang="en-US" dirty="0">
                <a:cs typeface="Arial" pitchFamily="34" charset="0"/>
              </a:rPr>
              <a:t>Teachers, Administrators and Clerical Units</a:t>
            </a:r>
          </a:p>
          <a:p>
            <a:pPr marL="285750" indent="-285750">
              <a:buSzPct val="90000"/>
              <a:buBlip>
                <a:blip r:embed="rId3"/>
              </a:buBlip>
            </a:pPr>
            <a:r>
              <a:rPr lang="en-US" dirty="0">
                <a:cs typeface="Arial" pitchFamily="34" charset="0"/>
              </a:rPr>
              <a:t>Final State Aid Figures</a:t>
            </a:r>
          </a:p>
        </p:txBody>
      </p:sp>
      <p:sp>
        <p:nvSpPr>
          <p:cNvPr id="15" name="Bent-Up Arrow 14"/>
          <p:cNvSpPr/>
          <p:nvPr/>
        </p:nvSpPr>
        <p:spPr>
          <a:xfrm>
            <a:off x="5170516" y="2538262"/>
            <a:ext cx="785822" cy="1604420"/>
          </a:xfrm>
          <a:prstGeom prst="bentUpArrow">
            <a:avLst/>
          </a:prstGeom>
          <a:solidFill>
            <a:srgbClr val="0F8945"/>
          </a:solidFill>
          <a:ln>
            <a:solidFill>
              <a:srgbClr val="0F8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159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4920</TotalTime>
  <Words>2346</Words>
  <Application>Microsoft Office PowerPoint</Application>
  <PresentationFormat>Widescreen</PresentationFormat>
  <Paragraphs>423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Fink</dc:creator>
  <cp:lastModifiedBy>John Fink</cp:lastModifiedBy>
  <cp:revision>342</cp:revision>
  <cp:lastPrinted>2025-03-10T14:34:04Z</cp:lastPrinted>
  <dcterms:created xsi:type="dcterms:W3CDTF">2025-01-03T19:05:05Z</dcterms:created>
  <dcterms:modified xsi:type="dcterms:W3CDTF">2025-03-24T13:25:25Z</dcterms:modified>
</cp:coreProperties>
</file>